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6" r:id="rId2"/>
    <p:sldId id="269" r:id="rId3"/>
    <p:sldId id="321" r:id="rId4"/>
    <p:sldId id="343" r:id="rId5"/>
    <p:sldId id="340" r:id="rId6"/>
    <p:sldId id="339" r:id="rId7"/>
    <p:sldId id="338" r:id="rId8"/>
    <p:sldId id="337" r:id="rId9"/>
    <p:sldId id="334" r:id="rId10"/>
    <p:sldId id="333" r:id="rId11"/>
    <p:sldId id="326" r:id="rId12"/>
    <p:sldId id="323" r:id="rId13"/>
    <p:sldId id="324" r:id="rId14"/>
    <p:sldId id="327" r:id="rId15"/>
    <p:sldId id="328" r:id="rId16"/>
    <p:sldId id="329" r:id="rId17"/>
    <p:sldId id="332" r:id="rId18"/>
    <p:sldId id="335" r:id="rId19"/>
    <p:sldId id="325" r:id="rId20"/>
    <p:sldId id="311" r:id="rId21"/>
    <p:sldId id="330" r:id="rId22"/>
    <p:sldId id="312" r:id="rId23"/>
    <p:sldId id="341" r:id="rId24"/>
    <p:sldId id="331" r:id="rId25"/>
    <p:sldId id="307" r:id="rId26"/>
    <p:sldId id="342" r:id="rId2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etlý štýl 3 - zvýrazneni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3979" autoAdjust="0"/>
  </p:normalViewPr>
  <p:slideViewPr>
    <p:cSldViewPr snapToGrid="0">
      <p:cViewPr varScale="1">
        <p:scale>
          <a:sx n="98" d="100"/>
          <a:sy n="98" d="100"/>
        </p:scale>
        <p:origin x="101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36EC-6C4A-4639-A452-E33AE935D776}" type="datetimeFigureOut">
              <a:rPr lang="sk-SK" smtClean="0"/>
              <a:t>18. 10. 2022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15A7-5686-4A0A-B11F-78C329525682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82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36EC-6C4A-4639-A452-E33AE935D776}" type="datetimeFigureOut">
              <a:rPr lang="sk-SK" smtClean="0"/>
              <a:t>18. 10. 2022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15A7-5686-4A0A-B11F-78C3295256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778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36EC-6C4A-4639-A452-E33AE935D776}" type="datetimeFigureOut">
              <a:rPr lang="sk-SK" smtClean="0"/>
              <a:t>18. 10. 2022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15A7-5686-4A0A-B11F-78C3295256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21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dirty="0"/>
              <a:t>28.9.2017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Koncept odborného seminára „Druhý rodič 2017“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k-SK" dirty="0"/>
              <a:t>Snímka </a:t>
            </a:r>
            <a:fld id="{C7B115A7-5686-4A0A-B11F-78C329525682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4469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36EC-6C4A-4639-A452-E33AE935D776}" type="datetimeFigureOut">
              <a:rPr lang="sk-SK" smtClean="0"/>
              <a:t>18. 10. 2022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15A7-5686-4A0A-B11F-78C329525682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75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36EC-6C4A-4639-A452-E33AE935D776}" type="datetimeFigureOut">
              <a:rPr lang="sk-SK" smtClean="0"/>
              <a:t>18. 10. 2022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15A7-5686-4A0A-B11F-78C3295256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70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36EC-6C4A-4639-A452-E33AE935D776}" type="datetimeFigureOut">
              <a:rPr lang="sk-SK" smtClean="0"/>
              <a:t>18. 10. 2022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15A7-5686-4A0A-B11F-78C3295256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66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36EC-6C4A-4639-A452-E33AE935D776}" type="datetimeFigureOut">
              <a:rPr lang="sk-SK" smtClean="0"/>
              <a:t>18. 10. 2022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15A7-5686-4A0A-B11F-78C3295256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517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36EC-6C4A-4639-A452-E33AE935D776}" type="datetimeFigureOut">
              <a:rPr lang="sk-SK" smtClean="0"/>
              <a:t>18. 10. 2022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15A7-5686-4A0A-B11F-78C3295256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700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66236EC-6C4A-4639-A452-E33AE935D776}" type="datetimeFigureOut">
              <a:rPr lang="sk-SK" smtClean="0"/>
              <a:t>18. 10. 2022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B115A7-5686-4A0A-B11F-78C3295256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718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36EC-6C4A-4639-A452-E33AE935D776}" type="datetimeFigureOut">
              <a:rPr lang="sk-SK" smtClean="0"/>
              <a:t>18. 10. 2022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115A7-5686-4A0A-B11F-78C32952568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875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66236EC-6C4A-4639-A452-E33AE935D776}" type="datetimeFigureOut">
              <a:rPr lang="sk-SK" smtClean="0"/>
              <a:t>18. 10. 2022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sk-SK" dirty="0"/>
              <a:t>Koncept odborného seminára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sk-SK" dirty="0"/>
              <a:t>Strana </a:t>
            </a:r>
            <a:fld id="{C7B115A7-5686-4A0A-B11F-78C329525682}" type="slidenum">
              <a:rPr lang="sk-SK" smtClean="0"/>
              <a:pPr/>
              <a:t>‹#›</a:t>
            </a:fld>
            <a:endParaRPr lang="sk-SK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561" y="320612"/>
            <a:ext cx="1850119" cy="69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1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eludi.sk/zz/2005-305#f321328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rgbClr val="FF0000"/>
                </a:solidFill>
              </a:rPr>
              <a:t>Návrh vyhlášky pre KO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b="1" dirty="0">
                <a:solidFill>
                  <a:srgbClr val="FF0000"/>
                </a:solidFill>
              </a:rPr>
              <a:t>Preskúmanie pomerov + RD</a:t>
            </a:r>
            <a:br>
              <a:rPr lang="sk-SK" b="1" dirty="0">
                <a:solidFill>
                  <a:srgbClr val="FF0000"/>
                </a:solidFill>
              </a:rPr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dirty="0"/>
              <a:t>Predkladajú: zástupcovia </a:t>
            </a:r>
            <a:r>
              <a:rPr lang="sk-SK" dirty="0" err="1"/>
              <a:t>o.z</a:t>
            </a:r>
            <a:r>
              <a:rPr lang="sk-SK" dirty="0"/>
              <a:t>. Druhý rodič </a:t>
            </a:r>
          </a:p>
          <a:p>
            <a:pPr algn="ctr"/>
            <a:r>
              <a:rPr lang="sk-SK" dirty="0"/>
              <a:t>Dátum: 19.10.2022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058" y="3303402"/>
            <a:ext cx="1978560" cy="84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64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1. Zákon 305/2005 (418/2021)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1.2 Návrh na úpravu pred prvým súdnym pojednávaním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3" name="Ovál 2"/>
          <p:cNvSpPr/>
          <p:nvPr/>
        </p:nvSpPr>
        <p:spPr>
          <a:xfrm>
            <a:off x="620820" y="2488562"/>
            <a:ext cx="750277" cy="6682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620820" y="4915239"/>
            <a:ext cx="750277" cy="6682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2051354" y="3576968"/>
            <a:ext cx="1187201" cy="77372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>
                <a:solidFill>
                  <a:schemeClr val="bg1"/>
                </a:solidFill>
              </a:rPr>
              <a:t>Návrh na UPPRD</a:t>
            </a:r>
          </a:p>
        </p:txBody>
      </p:sp>
      <p:sp>
        <p:nvSpPr>
          <p:cNvPr id="13" name="Šípka doprava 12"/>
          <p:cNvSpPr/>
          <p:nvPr/>
        </p:nvSpPr>
        <p:spPr>
          <a:xfrm rot="2019173">
            <a:off x="1373112" y="3224683"/>
            <a:ext cx="658749" cy="353344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14" name="Šípka doprava 13"/>
          <p:cNvSpPr/>
          <p:nvPr/>
        </p:nvSpPr>
        <p:spPr>
          <a:xfrm rot="19580827" flipV="1">
            <a:off x="1445618" y="4348308"/>
            <a:ext cx="590398" cy="394251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cxnSp>
        <p:nvCxnSpPr>
          <p:cNvPr id="22" name="Rovná spojovacia šípka 21"/>
          <p:cNvCxnSpPr/>
          <p:nvPr/>
        </p:nvCxnSpPr>
        <p:spPr>
          <a:xfrm>
            <a:off x="995958" y="3156778"/>
            <a:ext cx="0" cy="1758461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lokTextu 56"/>
          <p:cNvSpPr txBox="1"/>
          <p:nvPr/>
        </p:nvSpPr>
        <p:spPr>
          <a:xfrm>
            <a:off x="741684" y="3778090"/>
            <a:ext cx="50687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spor</a:t>
            </a:r>
          </a:p>
        </p:txBody>
      </p:sp>
      <p:sp>
        <p:nvSpPr>
          <p:cNvPr id="58" name="BlokTextu 57"/>
          <p:cNvSpPr txBox="1"/>
          <p:nvPr/>
        </p:nvSpPr>
        <p:spPr>
          <a:xfrm>
            <a:off x="753111" y="2650843"/>
            <a:ext cx="5273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Otec</a:t>
            </a:r>
          </a:p>
        </p:txBody>
      </p:sp>
      <p:sp>
        <p:nvSpPr>
          <p:cNvPr id="59" name="BlokTextu 58"/>
          <p:cNvSpPr txBox="1"/>
          <p:nvPr/>
        </p:nvSpPr>
        <p:spPr>
          <a:xfrm>
            <a:off x="676358" y="5094074"/>
            <a:ext cx="64960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Matka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7FEBF17-AABB-4D93-AEB7-9228924E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29305"/>
            <a:ext cx="1312025" cy="365125"/>
          </a:xfrm>
        </p:spPr>
        <p:txBody>
          <a:bodyPr/>
          <a:lstStyle/>
          <a:p>
            <a:r>
              <a:rPr lang="sk-SK" dirty="0"/>
              <a:t>Snímka </a:t>
            </a:r>
            <a:fld id="{FAD0F4F8-CDF9-4683-9DF9-53F80484845B}" type="slidenum">
              <a:rPr lang="sk-SK" smtClean="0"/>
              <a:t>10</a:t>
            </a:fld>
            <a:endParaRPr lang="sk-SK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2FEA2EDC-D090-5A27-32E4-E020F27D8F81}"/>
              </a:ext>
            </a:extLst>
          </p:cNvPr>
          <p:cNvSpPr/>
          <p:nvPr/>
        </p:nvSpPr>
        <p:spPr>
          <a:xfrm>
            <a:off x="5077326" y="286603"/>
            <a:ext cx="6689558" cy="2023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9E0DCE0-DB85-ED77-5A54-694AFE3FA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35" y="179725"/>
            <a:ext cx="6070979" cy="609603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1D67E-05E3-9406-0E83-3A09288327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29305"/>
            <a:ext cx="2472271" cy="365125"/>
          </a:xfrm>
        </p:spPr>
        <p:txBody>
          <a:bodyPr/>
          <a:lstStyle/>
          <a:p>
            <a:r>
              <a:rPr lang="sk-SK" dirty="0"/>
              <a:t>Trnava, 19.10.2022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5BE6D8E-452E-A632-AEFB-BFE272D3D8A0}"/>
              </a:ext>
            </a:extLst>
          </p:cNvPr>
          <p:cNvSpPr txBox="1">
            <a:spLocks/>
          </p:cNvSpPr>
          <p:nvPr/>
        </p:nvSpPr>
        <p:spPr>
          <a:xfrm>
            <a:off x="3686185" y="642930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Kolízny opatrovník ako zástupca dieťaťa v súdnych sporoch UPPRD</a:t>
            </a:r>
          </a:p>
        </p:txBody>
      </p:sp>
    </p:spTree>
    <p:extLst>
      <p:ext uri="{BB962C8B-B14F-4D97-AF65-F5344CB8AC3E}">
        <p14:creationId xmlns:p14="http://schemas.microsoft.com/office/powerpoint/2010/main" val="2693385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2. Zákon 305/2005 (418/2021)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2.1 Súčasný stav pred prvým súdnym pojednávaním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3" name="Ovál 2"/>
          <p:cNvSpPr/>
          <p:nvPr/>
        </p:nvSpPr>
        <p:spPr>
          <a:xfrm>
            <a:off x="620820" y="2488562"/>
            <a:ext cx="750277" cy="6682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620820" y="4915239"/>
            <a:ext cx="750277" cy="6682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2051354" y="3576968"/>
            <a:ext cx="1187201" cy="77372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>
                <a:solidFill>
                  <a:schemeClr val="bg1"/>
                </a:solidFill>
              </a:rPr>
              <a:t>Návrh na UPPRD</a:t>
            </a:r>
          </a:p>
        </p:txBody>
      </p:sp>
      <p:sp>
        <p:nvSpPr>
          <p:cNvPr id="13" name="Šípka doprava 12"/>
          <p:cNvSpPr/>
          <p:nvPr/>
        </p:nvSpPr>
        <p:spPr>
          <a:xfrm rot="2019173">
            <a:off x="1373112" y="3224683"/>
            <a:ext cx="658749" cy="353344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14" name="Šípka doprava 13"/>
          <p:cNvSpPr/>
          <p:nvPr/>
        </p:nvSpPr>
        <p:spPr>
          <a:xfrm rot="19580827" flipV="1">
            <a:off x="1445618" y="4348308"/>
            <a:ext cx="590398" cy="394251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cxnSp>
        <p:nvCxnSpPr>
          <p:cNvPr id="22" name="Rovná spojovacia šípka 21"/>
          <p:cNvCxnSpPr/>
          <p:nvPr/>
        </p:nvCxnSpPr>
        <p:spPr>
          <a:xfrm>
            <a:off x="995958" y="3156778"/>
            <a:ext cx="0" cy="1758461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Šípka doprava 25"/>
          <p:cNvSpPr/>
          <p:nvPr/>
        </p:nvSpPr>
        <p:spPr>
          <a:xfrm>
            <a:off x="3319386" y="3805869"/>
            <a:ext cx="7025462" cy="315920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53" name="Obdĺžnik 52"/>
          <p:cNvSpPr/>
          <p:nvPr/>
        </p:nvSpPr>
        <p:spPr>
          <a:xfrm>
            <a:off x="10425679" y="3576968"/>
            <a:ext cx="1187201" cy="77372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>
                <a:solidFill>
                  <a:schemeClr val="bg1"/>
                </a:solidFill>
              </a:rPr>
              <a:t>Súdne pojednávanie</a:t>
            </a:r>
          </a:p>
        </p:txBody>
      </p:sp>
      <p:sp>
        <p:nvSpPr>
          <p:cNvPr id="54" name="Pravá jednoduchá zátvorka 53"/>
          <p:cNvSpPr/>
          <p:nvPr/>
        </p:nvSpPr>
        <p:spPr>
          <a:xfrm rot="16200000">
            <a:off x="6702767" y="-1851350"/>
            <a:ext cx="154257" cy="8492491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400"/>
          </a:p>
        </p:txBody>
      </p:sp>
      <p:sp>
        <p:nvSpPr>
          <p:cNvPr id="55" name="BlokTextu 54"/>
          <p:cNvSpPr txBox="1"/>
          <p:nvPr/>
        </p:nvSpPr>
        <p:spPr>
          <a:xfrm>
            <a:off x="6322814" y="2045592"/>
            <a:ext cx="914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cca 90 dní</a:t>
            </a:r>
          </a:p>
        </p:txBody>
      </p:sp>
      <p:sp>
        <p:nvSpPr>
          <p:cNvPr id="57" name="BlokTextu 56"/>
          <p:cNvSpPr txBox="1"/>
          <p:nvPr/>
        </p:nvSpPr>
        <p:spPr>
          <a:xfrm>
            <a:off x="741684" y="3778090"/>
            <a:ext cx="50687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spor</a:t>
            </a:r>
          </a:p>
        </p:txBody>
      </p:sp>
      <p:sp>
        <p:nvSpPr>
          <p:cNvPr id="58" name="BlokTextu 57"/>
          <p:cNvSpPr txBox="1"/>
          <p:nvPr/>
        </p:nvSpPr>
        <p:spPr>
          <a:xfrm>
            <a:off x="753111" y="2650843"/>
            <a:ext cx="5273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Otec</a:t>
            </a:r>
          </a:p>
        </p:txBody>
      </p:sp>
      <p:sp>
        <p:nvSpPr>
          <p:cNvPr id="59" name="BlokTextu 58"/>
          <p:cNvSpPr txBox="1"/>
          <p:nvPr/>
        </p:nvSpPr>
        <p:spPr>
          <a:xfrm>
            <a:off x="676358" y="5094074"/>
            <a:ext cx="64960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Matka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7FEBF17-AABB-4D93-AEB7-9228924E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29305"/>
            <a:ext cx="1312025" cy="365125"/>
          </a:xfrm>
        </p:spPr>
        <p:txBody>
          <a:bodyPr/>
          <a:lstStyle/>
          <a:p>
            <a:r>
              <a:rPr lang="sk-SK" dirty="0"/>
              <a:t>Snímka </a:t>
            </a:r>
            <a:fld id="{FAD0F4F8-CDF9-4683-9DF9-53F80484845B}" type="slidenum">
              <a:rPr lang="sk-SK" smtClean="0"/>
              <a:t>11</a:t>
            </a:fld>
            <a:endParaRPr lang="sk-SK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D61C4BB5-66F5-41AE-0514-23C91CD5659F}"/>
              </a:ext>
            </a:extLst>
          </p:cNvPr>
          <p:cNvSpPr/>
          <p:nvPr/>
        </p:nvSpPr>
        <p:spPr>
          <a:xfrm>
            <a:off x="4584332" y="3576967"/>
            <a:ext cx="1187201" cy="77372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err="1">
                <a:solidFill>
                  <a:schemeClr val="bg1"/>
                </a:solidFill>
              </a:rPr>
              <a:t>Info</a:t>
            </a:r>
            <a:r>
              <a:rPr lang="sk-SK" sz="1400" dirty="0">
                <a:solidFill>
                  <a:schemeClr val="bg1"/>
                </a:solidFill>
              </a:rPr>
              <a:t>-pohovor</a:t>
            </a:r>
          </a:p>
        </p:txBody>
      </p:sp>
      <p:sp>
        <p:nvSpPr>
          <p:cNvPr id="5" name="Pravá jednoduchá zátvorka 4">
            <a:extLst>
              <a:ext uri="{FF2B5EF4-FFF2-40B4-BE49-F238E27FC236}">
                <a16:creationId xmlns:a16="http://schemas.microsoft.com/office/drawing/2014/main" id="{B81FA7C7-5D2B-801B-9C66-651A0319C193}"/>
              </a:ext>
            </a:extLst>
          </p:cNvPr>
          <p:cNvSpPr/>
          <p:nvPr/>
        </p:nvSpPr>
        <p:spPr>
          <a:xfrm rot="5400000" flipV="1">
            <a:off x="3968478" y="3717932"/>
            <a:ext cx="154257" cy="188591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40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CF94A94F-F40E-C8B1-DA85-275731FE5C26}"/>
              </a:ext>
            </a:extLst>
          </p:cNvPr>
          <p:cNvSpPr txBox="1"/>
          <p:nvPr/>
        </p:nvSpPr>
        <p:spPr>
          <a:xfrm>
            <a:off x="3259044" y="4797941"/>
            <a:ext cx="1573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Vyhláška 152/2022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F69BAEF-517F-2137-95F2-1EDEC900C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29305"/>
            <a:ext cx="2472271" cy="365125"/>
          </a:xfrm>
        </p:spPr>
        <p:txBody>
          <a:bodyPr/>
          <a:lstStyle/>
          <a:p>
            <a:r>
              <a:rPr lang="sk-SK" dirty="0"/>
              <a:t>Trnava, 19.10.2022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055283-43A4-C270-829C-C35B399CD62E}"/>
              </a:ext>
            </a:extLst>
          </p:cNvPr>
          <p:cNvSpPr txBox="1">
            <a:spLocks/>
          </p:cNvSpPr>
          <p:nvPr/>
        </p:nvSpPr>
        <p:spPr>
          <a:xfrm>
            <a:off x="3686185" y="642930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Kolízny opatrovník ako zástupca dieťaťa v súdnych sporoch UPPRD</a:t>
            </a:r>
          </a:p>
        </p:txBody>
      </p:sp>
    </p:spTree>
    <p:extLst>
      <p:ext uri="{BB962C8B-B14F-4D97-AF65-F5344CB8AC3E}">
        <p14:creationId xmlns:p14="http://schemas.microsoft.com/office/powerpoint/2010/main" val="3231192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1. Zákon 305/2005 (418/2021)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1.2 Návrh na úpravu pred prvým súdnym pojednávaním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3" name="Ovál 2"/>
          <p:cNvSpPr/>
          <p:nvPr/>
        </p:nvSpPr>
        <p:spPr>
          <a:xfrm>
            <a:off x="620820" y="2488562"/>
            <a:ext cx="750277" cy="6682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620820" y="4915239"/>
            <a:ext cx="750277" cy="6682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2051354" y="3576968"/>
            <a:ext cx="1187201" cy="77372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>
                <a:solidFill>
                  <a:schemeClr val="bg1"/>
                </a:solidFill>
              </a:rPr>
              <a:t>Návrh na UPPRD</a:t>
            </a:r>
          </a:p>
        </p:txBody>
      </p:sp>
      <p:sp>
        <p:nvSpPr>
          <p:cNvPr id="13" name="Šípka doprava 12"/>
          <p:cNvSpPr/>
          <p:nvPr/>
        </p:nvSpPr>
        <p:spPr>
          <a:xfrm rot="2019173">
            <a:off x="1373112" y="3224683"/>
            <a:ext cx="658749" cy="353344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14" name="Šípka doprava 13"/>
          <p:cNvSpPr/>
          <p:nvPr/>
        </p:nvSpPr>
        <p:spPr>
          <a:xfrm rot="19580827" flipV="1">
            <a:off x="1445618" y="4348308"/>
            <a:ext cx="590398" cy="394251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cxnSp>
        <p:nvCxnSpPr>
          <p:cNvPr id="22" name="Rovná spojovacia šípka 21"/>
          <p:cNvCxnSpPr/>
          <p:nvPr/>
        </p:nvCxnSpPr>
        <p:spPr>
          <a:xfrm>
            <a:off x="995958" y="3156778"/>
            <a:ext cx="0" cy="1758461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BlokTextu 56"/>
          <p:cNvSpPr txBox="1"/>
          <p:nvPr/>
        </p:nvSpPr>
        <p:spPr>
          <a:xfrm>
            <a:off x="741684" y="3778090"/>
            <a:ext cx="50687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spor</a:t>
            </a:r>
          </a:p>
        </p:txBody>
      </p:sp>
      <p:sp>
        <p:nvSpPr>
          <p:cNvPr id="58" name="BlokTextu 57"/>
          <p:cNvSpPr txBox="1"/>
          <p:nvPr/>
        </p:nvSpPr>
        <p:spPr>
          <a:xfrm>
            <a:off x="753111" y="2650843"/>
            <a:ext cx="5273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Otec</a:t>
            </a:r>
          </a:p>
        </p:txBody>
      </p:sp>
      <p:sp>
        <p:nvSpPr>
          <p:cNvPr id="59" name="BlokTextu 58"/>
          <p:cNvSpPr txBox="1"/>
          <p:nvPr/>
        </p:nvSpPr>
        <p:spPr>
          <a:xfrm>
            <a:off x="676358" y="5094074"/>
            <a:ext cx="64960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Matka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7FEBF17-AABB-4D93-AEB7-9228924E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29305"/>
            <a:ext cx="1312025" cy="365125"/>
          </a:xfrm>
        </p:spPr>
        <p:txBody>
          <a:bodyPr/>
          <a:lstStyle/>
          <a:p>
            <a:r>
              <a:rPr lang="sk-SK" dirty="0"/>
              <a:t>Snímka </a:t>
            </a:r>
            <a:fld id="{FAD0F4F8-CDF9-4683-9DF9-53F80484845B}" type="slidenum">
              <a:rPr lang="sk-SK" smtClean="0"/>
              <a:t>12</a:t>
            </a:fld>
            <a:endParaRPr lang="sk-SK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2FEA2EDC-D090-5A27-32E4-E020F27D8F81}"/>
              </a:ext>
            </a:extLst>
          </p:cNvPr>
          <p:cNvSpPr/>
          <p:nvPr/>
        </p:nvSpPr>
        <p:spPr>
          <a:xfrm>
            <a:off x="5077326" y="286603"/>
            <a:ext cx="6689558" cy="2023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4ED73FF4-FB66-5A51-7992-FDAA50334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13270" cy="6264442"/>
          </a:xfrm>
          <a:prstGeom prst="rect">
            <a:avLst/>
          </a:prstGeom>
        </p:spPr>
      </p:pic>
      <p:sp>
        <p:nvSpPr>
          <p:cNvPr id="11" name="Obdĺžnik: zaoblené rohy 10">
            <a:extLst>
              <a:ext uri="{FF2B5EF4-FFF2-40B4-BE49-F238E27FC236}">
                <a16:creationId xmlns:a16="http://schemas.microsoft.com/office/drawing/2014/main" id="{6F70A014-D081-7C61-1A4C-BC54FD4C3DE1}"/>
              </a:ext>
            </a:extLst>
          </p:cNvPr>
          <p:cNvSpPr/>
          <p:nvPr/>
        </p:nvSpPr>
        <p:spPr>
          <a:xfrm>
            <a:off x="399214" y="4293025"/>
            <a:ext cx="10813270" cy="1971418"/>
          </a:xfrm>
          <a:prstGeom prst="roundRect">
            <a:avLst>
              <a:gd name="adj" fmla="val 8091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DF0A7B06-15C8-0D24-261B-75674F2C82BD}"/>
              </a:ext>
            </a:extLst>
          </p:cNvPr>
          <p:cNvSpPr/>
          <p:nvPr/>
        </p:nvSpPr>
        <p:spPr>
          <a:xfrm>
            <a:off x="2710291" y="4776209"/>
            <a:ext cx="3698324" cy="290540"/>
          </a:xfrm>
          <a:prstGeom prst="roundRect">
            <a:avLst>
              <a:gd name="adj" fmla="val 8091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DCD933-FBCB-F433-2C62-9E36F40B0E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29305"/>
            <a:ext cx="2472271" cy="365125"/>
          </a:xfrm>
        </p:spPr>
        <p:txBody>
          <a:bodyPr/>
          <a:lstStyle/>
          <a:p>
            <a:r>
              <a:rPr lang="sk-SK" dirty="0"/>
              <a:t>Trnava, 19.10.2022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BD6958-1A10-B36F-9209-5A35BEFB0DFD}"/>
              </a:ext>
            </a:extLst>
          </p:cNvPr>
          <p:cNvSpPr txBox="1">
            <a:spLocks/>
          </p:cNvSpPr>
          <p:nvPr/>
        </p:nvSpPr>
        <p:spPr>
          <a:xfrm>
            <a:off x="3686185" y="642930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Kolízny opatrovník ako zástupca dieťaťa v súdnych sporoch UPPRD</a:t>
            </a:r>
          </a:p>
        </p:txBody>
      </p:sp>
    </p:spTree>
    <p:extLst>
      <p:ext uri="{BB962C8B-B14F-4D97-AF65-F5344CB8AC3E}">
        <p14:creationId xmlns:p14="http://schemas.microsoft.com/office/powerpoint/2010/main" val="3935534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1. Zákon 305/2005 (418/2021)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1.2 Návrh na úpravu pred prvým súdnym pojednávaním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7FEBF17-AABB-4D93-AEB7-9228924E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29305"/>
            <a:ext cx="1312025" cy="365125"/>
          </a:xfrm>
        </p:spPr>
        <p:txBody>
          <a:bodyPr/>
          <a:lstStyle/>
          <a:p>
            <a:r>
              <a:rPr lang="sk-SK" dirty="0"/>
              <a:t>Snímka </a:t>
            </a:r>
            <a:fld id="{FAD0F4F8-CDF9-4683-9DF9-53F80484845B}" type="slidenum">
              <a:rPr lang="sk-SK" smtClean="0"/>
              <a:t>13</a:t>
            </a:fld>
            <a:endParaRPr lang="sk-SK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2FEA2EDC-D090-5A27-32E4-E020F27D8F81}"/>
              </a:ext>
            </a:extLst>
          </p:cNvPr>
          <p:cNvSpPr/>
          <p:nvPr/>
        </p:nvSpPr>
        <p:spPr>
          <a:xfrm>
            <a:off x="5077326" y="286603"/>
            <a:ext cx="6689558" cy="2023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2F8640D-52E0-1736-6C70-85E4762D0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51219" cy="5686926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55A2B7F-0BBC-1ED2-2D99-3B1CEDEC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29305"/>
            <a:ext cx="2472271" cy="365125"/>
          </a:xfrm>
        </p:spPr>
        <p:txBody>
          <a:bodyPr/>
          <a:lstStyle/>
          <a:p>
            <a:r>
              <a:rPr lang="sk-SK" dirty="0"/>
              <a:t>Trnava, 19.10.2022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82A75E3-0396-F81E-523A-58294E2DD2FE}"/>
              </a:ext>
            </a:extLst>
          </p:cNvPr>
          <p:cNvSpPr txBox="1">
            <a:spLocks/>
          </p:cNvSpPr>
          <p:nvPr/>
        </p:nvSpPr>
        <p:spPr>
          <a:xfrm>
            <a:off x="3686185" y="642930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Kolízny opatrovník ako zástupca dieťaťa v súdnych sporoch UPPRD</a:t>
            </a:r>
          </a:p>
        </p:txBody>
      </p:sp>
    </p:spTree>
    <p:extLst>
      <p:ext uri="{BB962C8B-B14F-4D97-AF65-F5344CB8AC3E}">
        <p14:creationId xmlns:p14="http://schemas.microsoft.com/office/powerpoint/2010/main" val="701324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1. Zákon 305/2005 (418/2021)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1.2 Návrh na úpravu pred prvým súdnym pojednávaním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7FEBF17-AABB-4D93-AEB7-9228924E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29305"/>
            <a:ext cx="1312025" cy="365125"/>
          </a:xfrm>
        </p:spPr>
        <p:txBody>
          <a:bodyPr/>
          <a:lstStyle/>
          <a:p>
            <a:r>
              <a:rPr lang="sk-SK" dirty="0"/>
              <a:t>Snímka </a:t>
            </a:r>
            <a:fld id="{FAD0F4F8-CDF9-4683-9DF9-53F80484845B}" type="slidenum">
              <a:rPr lang="sk-SK" smtClean="0"/>
              <a:t>14</a:t>
            </a:fld>
            <a:endParaRPr lang="sk-SK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2FEA2EDC-D090-5A27-32E4-E020F27D8F81}"/>
              </a:ext>
            </a:extLst>
          </p:cNvPr>
          <p:cNvSpPr/>
          <p:nvPr/>
        </p:nvSpPr>
        <p:spPr>
          <a:xfrm>
            <a:off x="5077326" y="286603"/>
            <a:ext cx="6689558" cy="2023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03D2766-36A9-331F-6806-1305FC59D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513004" cy="5884985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C9BE1D6-F29D-61F4-ADCF-2B8580C71C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29305"/>
            <a:ext cx="2472271" cy="365125"/>
          </a:xfrm>
        </p:spPr>
        <p:txBody>
          <a:bodyPr/>
          <a:lstStyle/>
          <a:p>
            <a:r>
              <a:rPr lang="sk-SK" dirty="0"/>
              <a:t>Trnava, 19.10.2022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5DDF5-9D64-7C31-1C60-81E7683E8279}"/>
              </a:ext>
            </a:extLst>
          </p:cNvPr>
          <p:cNvSpPr txBox="1">
            <a:spLocks/>
          </p:cNvSpPr>
          <p:nvPr/>
        </p:nvSpPr>
        <p:spPr>
          <a:xfrm>
            <a:off x="3686185" y="642930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Kolízny opatrovník ako zástupca dieťaťa v súdnych sporoch UPPRD</a:t>
            </a:r>
          </a:p>
        </p:txBody>
      </p:sp>
    </p:spTree>
    <p:extLst>
      <p:ext uri="{BB962C8B-B14F-4D97-AF65-F5344CB8AC3E}">
        <p14:creationId xmlns:p14="http://schemas.microsoft.com/office/powerpoint/2010/main" val="2653419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1. Zákon 305/2005 (418/2021)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1.2 Návrh na úpravu pred prvým súdnym pojednávaním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7FEBF17-AABB-4D93-AEB7-9228924E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29305"/>
            <a:ext cx="1312025" cy="365125"/>
          </a:xfrm>
        </p:spPr>
        <p:txBody>
          <a:bodyPr/>
          <a:lstStyle/>
          <a:p>
            <a:r>
              <a:rPr lang="sk-SK" dirty="0"/>
              <a:t>Snímka </a:t>
            </a:r>
            <a:fld id="{FAD0F4F8-CDF9-4683-9DF9-53F80484845B}" type="slidenum">
              <a:rPr lang="sk-SK" smtClean="0"/>
              <a:t>15</a:t>
            </a:fld>
            <a:endParaRPr lang="sk-SK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2FEA2EDC-D090-5A27-32E4-E020F27D8F81}"/>
              </a:ext>
            </a:extLst>
          </p:cNvPr>
          <p:cNvSpPr/>
          <p:nvPr/>
        </p:nvSpPr>
        <p:spPr>
          <a:xfrm>
            <a:off x="5077326" y="286603"/>
            <a:ext cx="6689558" cy="2023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E129394-F115-1651-5A06-95F2353BC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14"/>
          <a:stretch/>
        </p:blipFill>
        <p:spPr>
          <a:xfrm>
            <a:off x="0" y="1"/>
            <a:ext cx="9954050" cy="5978768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9ACA3F4-A5C8-11D5-4257-7CCA5C93D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29305"/>
            <a:ext cx="2472271" cy="365125"/>
          </a:xfrm>
        </p:spPr>
        <p:txBody>
          <a:bodyPr/>
          <a:lstStyle/>
          <a:p>
            <a:r>
              <a:rPr lang="sk-SK" dirty="0"/>
              <a:t>Trnava, 19.10.2022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6E307-32FE-43EB-B7CA-83ECCFEC4D1D}"/>
              </a:ext>
            </a:extLst>
          </p:cNvPr>
          <p:cNvSpPr txBox="1">
            <a:spLocks/>
          </p:cNvSpPr>
          <p:nvPr/>
        </p:nvSpPr>
        <p:spPr>
          <a:xfrm>
            <a:off x="3686185" y="642930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Kolízny opatrovník ako zástupca dieťaťa v súdnych sporoch UPPRD</a:t>
            </a:r>
          </a:p>
        </p:txBody>
      </p:sp>
    </p:spTree>
    <p:extLst>
      <p:ext uri="{BB962C8B-B14F-4D97-AF65-F5344CB8AC3E}">
        <p14:creationId xmlns:p14="http://schemas.microsoft.com/office/powerpoint/2010/main" val="2685005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54088" cy="1450757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2. Zákon 305/2005 (232/2023)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2.1 Návrh na úpravu pred prvým súdnym pojednávaním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7FEBF17-AABB-4D93-AEB7-9228924E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29305"/>
            <a:ext cx="1312025" cy="365125"/>
          </a:xfrm>
        </p:spPr>
        <p:txBody>
          <a:bodyPr/>
          <a:lstStyle/>
          <a:p>
            <a:r>
              <a:rPr lang="sk-SK" dirty="0"/>
              <a:t>Snímka </a:t>
            </a:r>
            <a:fld id="{FAD0F4F8-CDF9-4683-9DF9-53F80484845B}" type="slidenum">
              <a:rPr lang="sk-SK" smtClean="0"/>
              <a:t>16</a:t>
            </a:fld>
            <a:endParaRPr lang="sk-SK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BA7E600F-F45E-3FEF-44C5-29922421B000}"/>
              </a:ext>
            </a:extLst>
          </p:cNvPr>
          <p:cNvSpPr/>
          <p:nvPr/>
        </p:nvSpPr>
        <p:spPr>
          <a:xfrm>
            <a:off x="5077326" y="286603"/>
            <a:ext cx="6689558" cy="2023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D9DCAC3-5B49-5EC5-2DA2-CE3438E67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2768"/>
            <a:ext cx="10813363" cy="6260368"/>
          </a:xfrm>
          <a:prstGeom prst="rect">
            <a:avLst/>
          </a:prstGeom>
        </p:spPr>
      </p:pic>
      <p:sp>
        <p:nvSpPr>
          <p:cNvPr id="17" name="Obdĺžnik: zaoblené rohy 16">
            <a:extLst>
              <a:ext uri="{FF2B5EF4-FFF2-40B4-BE49-F238E27FC236}">
                <a16:creationId xmlns:a16="http://schemas.microsoft.com/office/drawing/2014/main" id="{E4D44CF0-2D05-9D23-3DAF-047D2FC89AA3}"/>
              </a:ext>
            </a:extLst>
          </p:cNvPr>
          <p:cNvSpPr/>
          <p:nvPr/>
        </p:nvSpPr>
        <p:spPr>
          <a:xfrm>
            <a:off x="399213" y="2454030"/>
            <a:ext cx="10813270" cy="1750647"/>
          </a:xfrm>
          <a:prstGeom prst="roundRect">
            <a:avLst>
              <a:gd name="adj" fmla="val 8091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: zaoblené rohy 2">
            <a:extLst>
              <a:ext uri="{FF2B5EF4-FFF2-40B4-BE49-F238E27FC236}">
                <a16:creationId xmlns:a16="http://schemas.microsoft.com/office/drawing/2014/main" id="{F30E3DD0-5BFC-E6A7-604F-D1B981EC2EE1}"/>
              </a:ext>
            </a:extLst>
          </p:cNvPr>
          <p:cNvSpPr/>
          <p:nvPr/>
        </p:nvSpPr>
        <p:spPr>
          <a:xfrm>
            <a:off x="4675161" y="2704404"/>
            <a:ext cx="4156223" cy="257627"/>
          </a:xfrm>
          <a:prstGeom prst="roundRect">
            <a:avLst>
              <a:gd name="adj" fmla="val 8091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B9547-E42C-C306-1581-C5D10E28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29305"/>
            <a:ext cx="2472271" cy="365125"/>
          </a:xfrm>
        </p:spPr>
        <p:txBody>
          <a:bodyPr/>
          <a:lstStyle/>
          <a:p>
            <a:r>
              <a:rPr lang="sk-SK" dirty="0"/>
              <a:t>Trnava, 19.10.2022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AE92D4-B73F-67D6-3889-26544638A43B}"/>
              </a:ext>
            </a:extLst>
          </p:cNvPr>
          <p:cNvSpPr txBox="1">
            <a:spLocks/>
          </p:cNvSpPr>
          <p:nvPr/>
        </p:nvSpPr>
        <p:spPr>
          <a:xfrm>
            <a:off x="3686185" y="642930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Kolízny opatrovník ako zástupca dieťaťa v súdnych sporoch UPPRD</a:t>
            </a:r>
          </a:p>
        </p:txBody>
      </p:sp>
    </p:spTree>
    <p:extLst>
      <p:ext uri="{BB962C8B-B14F-4D97-AF65-F5344CB8AC3E}">
        <p14:creationId xmlns:p14="http://schemas.microsoft.com/office/powerpoint/2010/main" val="2198765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54088" cy="1450757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2. Zákon 305/2005 (232/2023)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2.2 Návrh na úpravu paragrafového znenia (b)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7FEBF17-AABB-4D93-AEB7-9228924E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29305"/>
            <a:ext cx="1312025" cy="365125"/>
          </a:xfrm>
        </p:spPr>
        <p:txBody>
          <a:bodyPr/>
          <a:lstStyle/>
          <a:p>
            <a:r>
              <a:rPr lang="sk-SK" dirty="0"/>
              <a:t>Snímka </a:t>
            </a:r>
            <a:fld id="{FAD0F4F8-CDF9-4683-9DF9-53F80484845B}" type="slidenum">
              <a:rPr lang="sk-SK" smtClean="0"/>
              <a:t>17</a:t>
            </a:fld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8E88DC0-FD62-E7D5-E08C-D6262E684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008522" cy="3719637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79CA21C4-1041-0DEE-765D-379DEC092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01" y="4328469"/>
            <a:ext cx="11155681" cy="936578"/>
          </a:xfrm>
          <a:prstGeom prst="rect">
            <a:avLst/>
          </a:prstGeom>
        </p:spPr>
      </p:pic>
      <p:sp>
        <p:nvSpPr>
          <p:cNvPr id="10" name="Obdĺžnik: zaoblené rohy 9">
            <a:extLst>
              <a:ext uri="{FF2B5EF4-FFF2-40B4-BE49-F238E27FC236}">
                <a16:creationId xmlns:a16="http://schemas.microsoft.com/office/drawing/2014/main" id="{764D96CA-8EF1-ECD6-AF31-808A025F890C}"/>
              </a:ext>
            </a:extLst>
          </p:cNvPr>
          <p:cNvSpPr/>
          <p:nvPr/>
        </p:nvSpPr>
        <p:spPr>
          <a:xfrm>
            <a:off x="620200" y="4096529"/>
            <a:ext cx="11331168" cy="1522733"/>
          </a:xfrm>
          <a:prstGeom prst="roundRect">
            <a:avLst>
              <a:gd name="adj" fmla="val 8091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532C1CD-F623-E974-4AFA-5BA82BB41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29305"/>
            <a:ext cx="2472271" cy="365125"/>
          </a:xfrm>
        </p:spPr>
        <p:txBody>
          <a:bodyPr/>
          <a:lstStyle/>
          <a:p>
            <a:r>
              <a:rPr lang="sk-SK" dirty="0"/>
              <a:t>Trnava, 19.10.2022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48F6633-4D64-E0EA-6F6D-1A6A2B52368D}"/>
              </a:ext>
            </a:extLst>
          </p:cNvPr>
          <p:cNvSpPr txBox="1">
            <a:spLocks/>
          </p:cNvSpPr>
          <p:nvPr/>
        </p:nvSpPr>
        <p:spPr>
          <a:xfrm>
            <a:off x="3686185" y="642930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Kolízny opatrovník ako zástupca dieťaťa v súdnych sporoch UPPRD</a:t>
            </a:r>
          </a:p>
        </p:txBody>
      </p:sp>
    </p:spTree>
    <p:extLst>
      <p:ext uri="{BB962C8B-B14F-4D97-AF65-F5344CB8AC3E}">
        <p14:creationId xmlns:p14="http://schemas.microsoft.com/office/powerpoint/2010/main" val="2292471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54088" cy="1450757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2. Zákon 305/2005 (232/2023)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2.2 Návrh na úpravu paragrafového znenia (b)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7FEBF17-AABB-4D93-AEB7-9228924E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29305"/>
            <a:ext cx="1312025" cy="365125"/>
          </a:xfrm>
        </p:spPr>
        <p:txBody>
          <a:bodyPr/>
          <a:lstStyle/>
          <a:p>
            <a:r>
              <a:rPr lang="sk-SK" dirty="0"/>
              <a:t>Snímka </a:t>
            </a:r>
            <a:fld id="{FAD0F4F8-CDF9-4683-9DF9-53F80484845B}" type="slidenum">
              <a:rPr lang="sk-SK" smtClean="0"/>
              <a:t>18</a:t>
            </a:fld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88CE618-0354-8752-2B38-9B92E0DE0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78930" cy="5947508"/>
          </a:xfrm>
          <a:prstGeom prst="rect">
            <a:avLst/>
          </a:prstGeom>
        </p:spPr>
      </p:pic>
      <p:sp>
        <p:nvSpPr>
          <p:cNvPr id="5" name="Obdĺžnik: zaoblené rohy 4">
            <a:extLst>
              <a:ext uri="{FF2B5EF4-FFF2-40B4-BE49-F238E27FC236}">
                <a16:creationId xmlns:a16="http://schemas.microsoft.com/office/drawing/2014/main" id="{1E449283-294A-0EFB-AD2B-7543967EF1A7}"/>
              </a:ext>
            </a:extLst>
          </p:cNvPr>
          <p:cNvSpPr/>
          <p:nvPr/>
        </p:nvSpPr>
        <p:spPr>
          <a:xfrm>
            <a:off x="347762" y="563975"/>
            <a:ext cx="11331168" cy="2702856"/>
          </a:xfrm>
          <a:prstGeom prst="roundRect">
            <a:avLst>
              <a:gd name="adj" fmla="val 8091"/>
            </a:avLst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: zaoblené rohy 6">
            <a:extLst>
              <a:ext uri="{FF2B5EF4-FFF2-40B4-BE49-F238E27FC236}">
                <a16:creationId xmlns:a16="http://schemas.microsoft.com/office/drawing/2014/main" id="{C523B620-17A9-5E41-1C87-739D5FCC68F8}"/>
              </a:ext>
            </a:extLst>
          </p:cNvPr>
          <p:cNvSpPr/>
          <p:nvPr/>
        </p:nvSpPr>
        <p:spPr>
          <a:xfrm>
            <a:off x="4360244" y="684125"/>
            <a:ext cx="4439879" cy="257627"/>
          </a:xfrm>
          <a:prstGeom prst="roundRect">
            <a:avLst>
              <a:gd name="adj" fmla="val 8091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: zaoblené rohy 7">
            <a:extLst>
              <a:ext uri="{FF2B5EF4-FFF2-40B4-BE49-F238E27FC236}">
                <a16:creationId xmlns:a16="http://schemas.microsoft.com/office/drawing/2014/main" id="{05C2E84D-E89D-8AF4-0C6A-C85CB2BA5ED8}"/>
              </a:ext>
            </a:extLst>
          </p:cNvPr>
          <p:cNvSpPr/>
          <p:nvPr/>
        </p:nvSpPr>
        <p:spPr>
          <a:xfrm>
            <a:off x="6796050" y="2763017"/>
            <a:ext cx="3856320" cy="292798"/>
          </a:xfrm>
          <a:prstGeom prst="roundRect">
            <a:avLst>
              <a:gd name="adj" fmla="val 8091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1AC1AB9-AA6A-7489-37F6-A804E258DB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29305"/>
            <a:ext cx="2472271" cy="365125"/>
          </a:xfrm>
        </p:spPr>
        <p:txBody>
          <a:bodyPr/>
          <a:lstStyle/>
          <a:p>
            <a:r>
              <a:rPr lang="sk-SK" dirty="0"/>
              <a:t>Trnava, 19.10.2022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5DF55D1-2701-38C3-87D7-F4D00245AB4F}"/>
              </a:ext>
            </a:extLst>
          </p:cNvPr>
          <p:cNvSpPr txBox="1">
            <a:spLocks/>
          </p:cNvSpPr>
          <p:nvPr/>
        </p:nvSpPr>
        <p:spPr>
          <a:xfrm>
            <a:off x="3686185" y="642930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Kolízny opatrovník ako zástupca dieťaťa v súdnych sporoch UPPRD</a:t>
            </a:r>
          </a:p>
        </p:txBody>
      </p:sp>
    </p:spTree>
    <p:extLst>
      <p:ext uri="{BB962C8B-B14F-4D97-AF65-F5344CB8AC3E}">
        <p14:creationId xmlns:p14="http://schemas.microsoft.com/office/powerpoint/2010/main" val="3981346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54088" cy="1450757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3. Zákon 305/2005 (232/2023)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3.1 Návrh na úpravu pred prvým súdnym pojednávaním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3" name="Ovál 2"/>
          <p:cNvSpPr/>
          <p:nvPr/>
        </p:nvSpPr>
        <p:spPr>
          <a:xfrm>
            <a:off x="620820" y="2488562"/>
            <a:ext cx="750277" cy="6682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620820" y="4915239"/>
            <a:ext cx="750277" cy="6682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2051354" y="3576968"/>
            <a:ext cx="1187201" cy="77372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>
                <a:solidFill>
                  <a:schemeClr val="bg1"/>
                </a:solidFill>
              </a:rPr>
              <a:t>Návrh na UPPRD</a:t>
            </a:r>
          </a:p>
        </p:txBody>
      </p:sp>
      <p:sp>
        <p:nvSpPr>
          <p:cNvPr id="13" name="Šípka doprava 12"/>
          <p:cNvSpPr/>
          <p:nvPr/>
        </p:nvSpPr>
        <p:spPr>
          <a:xfrm rot="2019173">
            <a:off x="1373112" y="3224683"/>
            <a:ext cx="658749" cy="353344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14" name="Šípka doprava 13"/>
          <p:cNvSpPr/>
          <p:nvPr/>
        </p:nvSpPr>
        <p:spPr>
          <a:xfrm rot="19580827" flipV="1">
            <a:off x="1445618" y="4348308"/>
            <a:ext cx="590398" cy="394251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cxnSp>
        <p:nvCxnSpPr>
          <p:cNvPr id="22" name="Rovná spojovacia šípka 21"/>
          <p:cNvCxnSpPr/>
          <p:nvPr/>
        </p:nvCxnSpPr>
        <p:spPr>
          <a:xfrm>
            <a:off x="995958" y="3156778"/>
            <a:ext cx="0" cy="1758461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Šípka doprava 25"/>
          <p:cNvSpPr/>
          <p:nvPr/>
        </p:nvSpPr>
        <p:spPr>
          <a:xfrm>
            <a:off x="3319386" y="3805869"/>
            <a:ext cx="7025462" cy="315920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53" name="Obdĺžnik 52"/>
          <p:cNvSpPr/>
          <p:nvPr/>
        </p:nvSpPr>
        <p:spPr>
          <a:xfrm>
            <a:off x="10425679" y="3576968"/>
            <a:ext cx="1187201" cy="77372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>
                <a:solidFill>
                  <a:schemeClr val="bg1"/>
                </a:solidFill>
              </a:rPr>
              <a:t>Súdne pojednávanie</a:t>
            </a:r>
          </a:p>
        </p:txBody>
      </p:sp>
      <p:sp>
        <p:nvSpPr>
          <p:cNvPr id="54" name="Pravá jednoduchá zátvorka 53"/>
          <p:cNvSpPr/>
          <p:nvPr/>
        </p:nvSpPr>
        <p:spPr>
          <a:xfrm rot="16200000">
            <a:off x="6702767" y="-1851350"/>
            <a:ext cx="154257" cy="8492491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400"/>
          </a:p>
        </p:txBody>
      </p:sp>
      <p:sp>
        <p:nvSpPr>
          <p:cNvPr id="55" name="BlokTextu 54"/>
          <p:cNvSpPr txBox="1"/>
          <p:nvPr/>
        </p:nvSpPr>
        <p:spPr>
          <a:xfrm>
            <a:off x="6322814" y="2045592"/>
            <a:ext cx="914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cca 90 dní</a:t>
            </a:r>
          </a:p>
        </p:txBody>
      </p:sp>
      <p:sp>
        <p:nvSpPr>
          <p:cNvPr id="57" name="BlokTextu 56"/>
          <p:cNvSpPr txBox="1"/>
          <p:nvPr/>
        </p:nvSpPr>
        <p:spPr>
          <a:xfrm>
            <a:off x="741684" y="3778090"/>
            <a:ext cx="50687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spor</a:t>
            </a:r>
          </a:p>
        </p:txBody>
      </p:sp>
      <p:sp>
        <p:nvSpPr>
          <p:cNvPr id="58" name="BlokTextu 57"/>
          <p:cNvSpPr txBox="1"/>
          <p:nvPr/>
        </p:nvSpPr>
        <p:spPr>
          <a:xfrm>
            <a:off x="753111" y="2650843"/>
            <a:ext cx="5273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Otec</a:t>
            </a:r>
          </a:p>
        </p:txBody>
      </p:sp>
      <p:sp>
        <p:nvSpPr>
          <p:cNvPr id="59" name="BlokTextu 58"/>
          <p:cNvSpPr txBox="1"/>
          <p:nvPr/>
        </p:nvSpPr>
        <p:spPr>
          <a:xfrm>
            <a:off x="676358" y="5094074"/>
            <a:ext cx="64960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Matka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7FEBF17-AABB-4D93-AEB7-9228924E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29305"/>
            <a:ext cx="1312025" cy="365125"/>
          </a:xfrm>
        </p:spPr>
        <p:txBody>
          <a:bodyPr/>
          <a:lstStyle/>
          <a:p>
            <a:r>
              <a:rPr lang="sk-SK" dirty="0"/>
              <a:t>Snímka </a:t>
            </a:r>
            <a:fld id="{FAD0F4F8-CDF9-4683-9DF9-53F80484845B}" type="slidenum">
              <a:rPr lang="sk-SK" smtClean="0"/>
              <a:t>19</a:t>
            </a:fld>
            <a:endParaRPr lang="sk-SK" dirty="0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3B3ADEC5-4632-EB9F-BEF1-285B5399CF84}"/>
              </a:ext>
            </a:extLst>
          </p:cNvPr>
          <p:cNvSpPr/>
          <p:nvPr/>
        </p:nvSpPr>
        <p:spPr>
          <a:xfrm>
            <a:off x="4584332" y="3576967"/>
            <a:ext cx="1187201" cy="77372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err="1">
                <a:solidFill>
                  <a:schemeClr val="bg1"/>
                </a:solidFill>
              </a:rPr>
              <a:t>Info</a:t>
            </a:r>
            <a:r>
              <a:rPr lang="sk-SK" sz="1400" dirty="0">
                <a:solidFill>
                  <a:schemeClr val="bg1"/>
                </a:solidFill>
              </a:rPr>
              <a:t>-pohovor</a:t>
            </a:r>
          </a:p>
        </p:txBody>
      </p:sp>
      <p:sp>
        <p:nvSpPr>
          <p:cNvPr id="8" name="Pravá jednoduchá zátvorka 7">
            <a:extLst>
              <a:ext uri="{FF2B5EF4-FFF2-40B4-BE49-F238E27FC236}">
                <a16:creationId xmlns:a16="http://schemas.microsoft.com/office/drawing/2014/main" id="{C269163F-45ED-BA0E-9375-12EC6D734EC1}"/>
              </a:ext>
            </a:extLst>
          </p:cNvPr>
          <p:cNvSpPr/>
          <p:nvPr/>
        </p:nvSpPr>
        <p:spPr>
          <a:xfrm rot="5400000" flipV="1">
            <a:off x="3968478" y="3717932"/>
            <a:ext cx="154257" cy="188591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40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8C24E9CF-CE7F-8723-F9C5-94D0DC698B53}"/>
              </a:ext>
            </a:extLst>
          </p:cNvPr>
          <p:cNvSpPr txBox="1"/>
          <p:nvPr/>
        </p:nvSpPr>
        <p:spPr>
          <a:xfrm>
            <a:off x="3259044" y="4797941"/>
            <a:ext cx="1573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Vyhláška 152/2022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F2A53319-42F6-EB81-1194-4B79773C15DB}"/>
              </a:ext>
            </a:extLst>
          </p:cNvPr>
          <p:cNvSpPr/>
          <p:nvPr/>
        </p:nvSpPr>
        <p:spPr>
          <a:xfrm>
            <a:off x="6995882" y="3576967"/>
            <a:ext cx="1187201" cy="773723"/>
          </a:xfrm>
          <a:prstGeom prst="rect">
            <a:avLst/>
          </a:prstGeom>
          <a:solidFill>
            <a:srgbClr val="FFFF6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>
                <a:solidFill>
                  <a:schemeClr val="accent1"/>
                </a:solidFill>
              </a:rPr>
              <a:t>Preskúmanie pomerov + RD</a:t>
            </a:r>
          </a:p>
        </p:txBody>
      </p:sp>
      <p:sp>
        <p:nvSpPr>
          <p:cNvPr id="15" name="Pravá jednoduchá zátvorka 14">
            <a:extLst>
              <a:ext uri="{FF2B5EF4-FFF2-40B4-BE49-F238E27FC236}">
                <a16:creationId xmlns:a16="http://schemas.microsoft.com/office/drawing/2014/main" id="{A36C2341-E79B-2A2D-7499-30188B29D934}"/>
              </a:ext>
            </a:extLst>
          </p:cNvPr>
          <p:cNvSpPr/>
          <p:nvPr/>
        </p:nvSpPr>
        <p:spPr>
          <a:xfrm rot="5400000" flipV="1">
            <a:off x="6339751" y="3717934"/>
            <a:ext cx="154257" cy="188591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40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87977140-5D6C-636F-84CD-7AF47FF94749}"/>
              </a:ext>
            </a:extLst>
          </p:cNvPr>
          <p:cNvSpPr txBox="1"/>
          <p:nvPr/>
        </p:nvSpPr>
        <p:spPr>
          <a:xfrm>
            <a:off x="5630317" y="4797943"/>
            <a:ext cx="1577932" cy="307777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Vyhláška XXX/2023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2C756-63D5-A400-1AD9-179153B457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29305"/>
            <a:ext cx="2472271" cy="365125"/>
          </a:xfrm>
        </p:spPr>
        <p:txBody>
          <a:bodyPr/>
          <a:lstStyle/>
          <a:p>
            <a:r>
              <a:rPr lang="sk-SK" dirty="0"/>
              <a:t>Trnava, 19.10.2022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40FDB-0DB1-AB26-DA0C-B4BDE9787F9A}"/>
              </a:ext>
            </a:extLst>
          </p:cNvPr>
          <p:cNvSpPr txBox="1">
            <a:spLocks/>
          </p:cNvSpPr>
          <p:nvPr/>
        </p:nvSpPr>
        <p:spPr>
          <a:xfrm>
            <a:off x="3686185" y="642930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Kolízny opatrovník ako zástupca dieťaťa v súdnych sporoch UPPRD</a:t>
            </a:r>
          </a:p>
        </p:txBody>
      </p:sp>
    </p:spTree>
    <p:extLst>
      <p:ext uri="{BB962C8B-B14F-4D97-AF65-F5344CB8AC3E}">
        <p14:creationId xmlns:p14="http://schemas.microsoft.com/office/powerpoint/2010/main" val="396632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Obsah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b="1" dirty="0">
                <a:solidFill>
                  <a:srgbClr val="FF0000"/>
                </a:solidFill>
              </a:rPr>
              <a:t>  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7FEBF17-AABB-4D93-AEB7-9228924E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29305"/>
            <a:ext cx="1312025" cy="365125"/>
          </a:xfrm>
        </p:spPr>
        <p:txBody>
          <a:bodyPr/>
          <a:lstStyle/>
          <a:p>
            <a:r>
              <a:rPr lang="sk-SK" dirty="0"/>
              <a:t>Snímka </a:t>
            </a:r>
            <a:fld id="{FAD0F4F8-CDF9-4683-9DF9-53F80484845B}" type="slidenum">
              <a:rPr lang="sk-SK" smtClean="0"/>
              <a:t>2</a:t>
            </a:fld>
            <a:endParaRPr lang="sk-SK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514275DF-8945-4677-80B5-DC0738DC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29305"/>
            <a:ext cx="2472271" cy="365125"/>
          </a:xfrm>
        </p:spPr>
        <p:txBody>
          <a:bodyPr/>
          <a:lstStyle/>
          <a:p>
            <a:r>
              <a:rPr lang="sk-SK" dirty="0"/>
              <a:t>Trnava, 19.10.2022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7B9EA564-5914-4BF9-8A0D-C9965D64DD1B}"/>
              </a:ext>
            </a:extLst>
          </p:cNvPr>
          <p:cNvSpPr txBox="1">
            <a:spLocks/>
          </p:cNvSpPr>
          <p:nvPr/>
        </p:nvSpPr>
        <p:spPr>
          <a:xfrm>
            <a:off x="3686185" y="642930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Kolízny opatrovník ako zástupca dieťaťa v súdnych sporoch UPPRD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5B643697-D5A1-2D40-E8C9-DF97C803A5DC}"/>
              </a:ext>
            </a:extLst>
          </p:cNvPr>
          <p:cNvSpPr txBox="1"/>
          <p:nvPr/>
        </p:nvSpPr>
        <p:spPr>
          <a:xfrm>
            <a:off x="1154082" y="2219891"/>
            <a:ext cx="10058401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sz="3200" b="1" dirty="0">
                <a:solidFill>
                  <a:srgbClr val="C00000"/>
                </a:solidFill>
              </a:rPr>
              <a:t>Konanie UPPRD – aktuálny stav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sz="3200" b="1" dirty="0">
                <a:solidFill>
                  <a:srgbClr val="C00000"/>
                </a:solidFill>
              </a:rPr>
              <a:t>Zákon 305/2005 – súčasný stav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sz="3200" b="1" dirty="0">
                <a:solidFill>
                  <a:srgbClr val="C00000"/>
                </a:solidFill>
              </a:rPr>
              <a:t>Zákon 305/2005 – navrhované úpravy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k-SK" sz="3200" b="1" dirty="0">
                <a:solidFill>
                  <a:srgbClr val="C00000"/>
                </a:solidFill>
              </a:rPr>
              <a:t>Diskusia a závery</a:t>
            </a:r>
          </a:p>
        </p:txBody>
      </p:sp>
    </p:spTree>
    <p:extLst>
      <p:ext uri="{BB962C8B-B14F-4D97-AF65-F5344CB8AC3E}">
        <p14:creationId xmlns:p14="http://schemas.microsoft.com/office/powerpoint/2010/main" val="2261228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758657"/>
              </p:ext>
            </p:extLst>
          </p:nvPr>
        </p:nvGraphicFramePr>
        <p:xfrm>
          <a:off x="489609" y="2108625"/>
          <a:ext cx="11273742" cy="3657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53833">
                  <a:extLst>
                    <a:ext uri="{9D8B030D-6E8A-4147-A177-3AD203B41FA5}">
                      <a16:colId xmlns:a16="http://schemas.microsoft.com/office/drawing/2014/main" val="2042623045"/>
                    </a:ext>
                  </a:extLst>
                </a:gridCol>
                <a:gridCol w="8819909">
                  <a:extLst>
                    <a:ext uri="{9D8B030D-6E8A-4147-A177-3AD203B41FA5}">
                      <a16:colId xmlns:a16="http://schemas.microsoft.com/office/drawing/2014/main" val="427204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b="0" dirty="0"/>
                        <a:t>Popis a zdôvodnenie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b="0" dirty="0"/>
                        <a:t>Súčasná</a:t>
                      </a:r>
                      <a:r>
                        <a:rPr lang="sk-SK" b="0" baseline="0" dirty="0"/>
                        <a:t> zákonná úprava nedefinuje ani formu ani obsah pre </a:t>
                      </a:r>
                      <a:r>
                        <a:rPr lang="sk-SK" sz="1800" dirty="0"/>
                        <a:t> </a:t>
                      </a:r>
                      <a:r>
                        <a:rPr lang="sk-SK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materializovaný popis požiadaviek ako aj sporu v požiadavkách a nárokoch rodičov  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sk-SK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Súčasťou preskúmania </a:t>
                      </a:r>
                      <a:r>
                        <a:rPr lang="sk-SK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bude aj</a:t>
                      </a:r>
                      <a:r>
                        <a:rPr lang="sk-SK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 výzva na dohodu </a:t>
                      </a:r>
                      <a:r>
                        <a:rPr lang="sk-SK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zo strany kolízneho opatrovníka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962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0" dirty="0"/>
                        <a:t>Očakávané prínosy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b="0" baseline="0" dirty="0"/>
                        <a:t>Nezávislé zaznamenanie návrhov rodičov pri konaniach u UPPR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b="0" baseline="0" dirty="0"/>
                        <a:t>Technické vyhodnotenie kolízie v týchto návrhoch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b="0" baseline="0" dirty="0"/>
                        <a:t>Nezávislé vyhodnotenie časovej disponibility rodičov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b="0" baseline="0" dirty="0"/>
                        <a:t>Technické vyhodnotenie návrhov na výživné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190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0" dirty="0"/>
                        <a:t>Aplikácia v Zákone305/2005 </a:t>
                      </a:r>
                      <a:r>
                        <a:rPr lang="sk-SK" b="0" dirty="0" err="1"/>
                        <a:t>Z.z</a:t>
                      </a:r>
                      <a:r>
                        <a:rPr lang="sk-SK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285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sk-SK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20 </a:t>
                      </a:r>
                      <a:r>
                        <a:rPr lang="sk-S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odsek (4) + s</a:t>
                      </a:r>
                      <a:r>
                        <a:rPr lang="sk-SK" sz="1800" dirty="0"/>
                        <a:t>amostatná</a:t>
                      </a:r>
                      <a:r>
                        <a:rPr lang="sk-SK" sz="1800" baseline="0" dirty="0"/>
                        <a:t> vyhláška pre </a:t>
                      </a:r>
                      <a:r>
                        <a:rPr lang="sk-SK" sz="1800" b="1" baseline="0" dirty="0"/>
                        <a:t>kolízneho opatrovníka</a:t>
                      </a:r>
                      <a:endParaRPr lang="sk-SK" sz="1800" baseline="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1840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0" dirty="0"/>
                        <a:t>Otvorené otázky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sk-SK" b="0" dirty="0"/>
                        <a:t>Zistiť na MPSVaR SR: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sk-SK" b="0" dirty="0"/>
                        <a:t>Existuje v súčasnosti normatívna úprava na zaznamenanie návrhov rodičov pri konaniach o UPPR</a:t>
                      </a:r>
                      <a:r>
                        <a:rPr lang="sk-SK" b="0" baseline="0" dirty="0"/>
                        <a:t>?</a:t>
                      </a:r>
                      <a:endParaRPr lang="sk-SK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207751"/>
                  </a:ext>
                </a:extLst>
              </a:tr>
            </a:tbl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29305"/>
            <a:ext cx="1312025" cy="365125"/>
          </a:xfrm>
        </p:spPr>
        <p:txBody>
          <a:bodyPr/>
          <a:lstStyle/>
          <a:p>
            <a:r>
              <a:rPr lang="sk-SK" dirty="0"/>
              <a:t>Snímka </a:t>
            </a:r>
            <a:fld id="{FAD0F4F8-CDF9-4683-9DF9-53F80484845B}" type="slidenum">
              <a:rPr lang="sk-SK" smtClean="0"/>
              <a:t>20</a:t>
            </a:fld>
            <a:endParaRPr lang="sk-SK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00BFA4AE-B3D1-54F9-479F-DE4E205B7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54088" cy="1450757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3. Zákon 305/2005 (232/2023)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3.1 Návrh na úpravu pred prvým súdnym pojednávaním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E0F1684-A0DA-8241-93A4-5C58EEE4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29305"/>
            <a:ext cx="2472271" cy="365125"/>
          </a:xfrm>
        </p:spPr>
        <p:txBody>
          <a:bodyPr/>
          <a:lstStyle/>
          <a:p>
            <a:r>
              <a:rPr lang="sk-SK" dirty="0"/>
              <a:t>Trnava, 19.10.2022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9E2B449-E158-408B-1CC3-DCC4D845CED2}"/>
              </a:ext>
            </a:extLst>
          </p:cNvPr>
          <p:cNvSpPr txBox="1">
            <a:spLocks/>
          </p:cNvSpPr>
          <p:nvPr/>
        </p:nvSpPr>
        <p:spPr>
          <a:xfrm>
            <a:off x="3686185" y="642930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Kolízny opatrovník ako zástupca dieťaťa v súdnych sporoch UPPRD</a:t>
            </a:r>
          </a:p>
        </p:txBody>
      </p:sp>
    </p:spTree>
    <p:extLst>
      <p:ext uri="{BB962C8B-B14F-4D97-AF65-F5344CB8AC3E}">
        <p14:creationId xmlns:p14="http://schemas.microsoft.com/office/powerpoint/2010/main" val="2636578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54088" cy="1450757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3. Zákon 305/2005 (232/2023)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3.2 Návrh na úpravu paragrafového znenia (a)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7FEBF17-AABB-4D93-AEB7-9228924E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29305"/>
            <a:ext cx="1312025" cy="365125"/>
          </a:xfrm>
        </p:spPr>
        <p:txBody>
          <a:bodyPr/>
          <a:lstStyle/>
          <a:p>
            <a:r>
              <a:rPr lang="sk-SK" dirty="0"/>
              <a:t>Snímka </a:t>
            </a:r>
            <a:fld id="{FAD0F4F8-CDF9-4683-9DF9-53F80484845B}" type="slidenum">
              <a:rPr lang="sk-SK" smtClean="0"/>
              <a:t>21</a:t>
            </a:fld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BE0D9C7-DA09-6F8E-A820-AD67B54C5E3D}"/>
              </a:ext>
            </a:extLst>
          </p:cNvPr>
          <p:cNvSpPr txBox="1"/>
          <p:nvPr/>
        </p:nvSpPr>
        <p:spPr>
          <a:xfrm>
            <a:off x="1097280" y="19135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sk-SK" sz="1800" b="1" dirty="0">
                <a:solidFill>
                  <a:srgbClr val="08A8F8"/>
                </a:solidFill>
                <a:effectLst/>
              </a:rPr>
              <a:t>§20 Výkon opatrovníctva a poručníctva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188CA472-ED63-B41C-F145-DAE0BA9815FC}"/>
              </a:ext>
            </a:extLst>
          </p:cNvPr>
          <p:cNvSpPr txBox="1"/>
          <p:nvPr/>
        </p:nvSpPr>
        <p:spPr>
          <a:xfrm>
            <a:off x="1097280" y="2282839"/>
            <a:ext cx="449906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sk-SK" sz="1400" b="1" i="0" dirty="0">
                <a:effectLst/>
              </a:rPr>
              <a:t>(2)</a:t>
            </a:r>
            <a:r>
              <a:rPr lang="sk-SK" sz="1400" dirty="0">
                <a:effectLst/>
              </a:rPr>
              <a:t> Orgán sociálnoprávnej ochrany detí a sociálnej kurately pri výkone funkcie kolízneho opatrovníka dieťaťa zisťuje rodinné pomery, bytové pomery a sociálne pomery dieťaťa na účely výkonu funkcie kolízneho opatrovníka dieťaťa. Orgán sociálnoprávnej ochrany detí a sociálnej kurately pri zisťovaní pomerov podľa prvej vety na účely výkonu funkcie kolízneho opatrovníka dieťaťa vo veciach úpravy rodičovských práv a povinností k maloletému dieťaťu podľa osobitného predpisu</a:t>
            </a:r>
            <a:r>
              <a:rPr lang="sk-SK" sz="1400" b="1" u="none" strike="noStrike" baseline="30000" dirty="0">
                <a:solidFill>
                  <a:srgbClr val="05507A"/>
                </a:solidFill>
                <a:effectLst/>
                <a:hlinkClick r:id="rId2"/>
              </a:rPr>
              <a:t>17a</a:t>
            </a:r>
            <a:r>
              <a:rPr lang="sk-SK" sz="1400" b="1" u="none" strike="noStrike" dirty="0">
                <a:solidFill>
                  <a:srgbClr val="05507A"/>
                </a:solidFill>
                <a:effectLst/>
                <a:hlinkClick r:id="rId2"/>
              </a:rPr>
              <a:t>)</a:t>
            </a:r>
            <a:r>
              <a:rPr lang="sk-SK" sz="1400" dirty="0">
                <a:effectLst/>
              </a:rPr>
              <a:t> zisťuje informácie o spôsobilosti obidvoch rodičov osobne vychovávať dieťa, záujem obidvoch rodičov o osobnú starostlivosť o dieťa, názory obidvoch rodičov na zaistenie potrieb dieťaťa v prípade osobnej starostlivosti o dieťa obidvomi rodičmi, a to aj vtedy, keď len jeden rodič prejaví záujem o osobnú starostlivosť o dieťa obidvomi rodičmi, a posudzuje možnosti osobnej starostlivosti o dieťa obidvomi rodičmi s prihliadnutím na záujmy dieťaťa, na zaistenie potrieb dieťaťa a na názor dieťaťa.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E1B6D420-8CFB-E590-8270-C2F30CA2C45C}"/>
              </a:ext>
            </a:extLst>
          </p:cNvPr>
          <p:cNvSpPr txBox="1"/>
          <p:nvPr/>
        </p:nvSpPr>
        <p:spPr>
          <a:xfrm>
            <a:off x="6713415" y="2282839"/>
            <a:ext cx="44990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sk-SK" sz="1400" b="1" i="0" dirty="0">
                <a:effectLst/>
              </a:rPr>
              <a:t>(2)</a:t>
            </a:r>
            <a:r>
              <a:rPr lang="sk-SK" sz="1400" dirty="0">
                <a:effectLst/>
              </a:rPr>
              <a:t> Orgán sociálnoprávnej ochrany detí a sociálnej kurately pri výkone funkcie kolízneho opatrovníka dieťaťa zisťuje rodinné pomery, bytové pomery a sociálne pomery dieťaťa na účely výkonu funkcie kolízneho opatrovníka dieťaťa. </a:t>
            </a:r>
            <a:r>
              <a:rPr lang="sk-SK" sz="1400" b="1" dirty="0">
                <a:solidFill>
                  <a:srgbClr val="FF0000"/>
                </a:solidFill>
                <a:effectLst/>
              </a:rPr>
              <a:t>podľa osobitného predpisu</a:t>
            </a:r>
            <a:r>
              <a:rPr lang="sk-SK" sz="1400" b="1" u="none" strike="noStrike" baseline="30000" dirty="0">
                <a:solidFill>
                  <a:srgbClr val="CC990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17a</a:t>
            </a:r>
            <a:r>
              <a:rPr lang="sk-SK" sz="1400" b="1" u="none" strike="noStrike" dirty="0">
                <a:solidFill>
                  <a:srgbClr val="FF000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sk-SK" sz="1400" b="1" dirty="0">
                <a:solidFill>
                  <a:srgbClr val="FF0000"/>
                </a:solidFill>
                <a:effectLst/>
              </a:rPr>
              <a:t> </a:t>
            </a:r>
            <a:r>
              <a:rPr lang="sk-SK" sz="1400" dirty="0">
                <a:effectLst/>
              </a:rPr>
              <a:t>s prihliadnutím na záujmy dieťaťa, na zaistenie potrieb dieťaťa a na názor dieťaťa.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70C7EB13-B423-8C71-781D-513C5182169F}"/>
              </a:ext>
            </a:extLst>
          </p:cNvPr>
          <p:cNvSpPr txBox="1"/>
          <p:nvPr/>
        </p:nvSpPr>
        <p:spPr>
          <a:xfrm>
            <a:off x="6713415" y="1913507"/>
            <a:ext cx="4499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sk-SK" sz="1800" b="1" dirty="0">
                <a:solidFill>
                  <a:srgbClr val="08A8F8"/>
                </a:solidFill>
                <a:effectLst/>
              </a:rPr>
              <a:t>§20 – nové znenie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0CE509-C71C-E1CB-3E0A-54A69FD874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29305"/>
            <a:ext cx="2472271" cy="365125"/>
          </a:xfrm>
        </p:spPr>
        <p:txBody>
          <a:bodyPr/>
          <a:lstStyle/>
          <a:p>
            <a:r>
              <a:rPr lang="sk-SK" dirty="0"/>
              <a:t>Trnava, 19.10.2022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0DD816-FA1F-FB01-3ACA-3330A3215226}"/>
              </a:ext>
            </a:extLst>
          </p:cNvPr>
          <p:cNvSpPr txBox="1">
            <a:spLocks/>
          </p:cNvSpPr>
          <p:nvPr/>
        </p:nvSpPr>
        <p:spPr>
          <a:xfrm>
            <a:off x="3686185" y="642930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Kolízny opatrovník ako zástupca dieťaťa v súdnych sporoch UPPRD</a:t>
            </a:r>
          </a:p>
        </p:txBody>
      </p:sp>
    </p:spTree>
    <p:extLst>
      <p:ext uri="{BB962C8B-B14F-4D97-AF65-F5344CB8AC3E}">
        <p14:creationId xmlns:p14="http://schemas.microsoft.com/office/powerpoint/2010/main" val="1095478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29305"/>
            <a:ext cx="1312025" cy="365125"/>
          </a:xfrm>
        </p:spPr>
        <p:txBody>
          <a:bodyPr/>
          <a:lstStyle/>
          <a:p>
            <a:r>
              <a:rPr lang="sk-SK" dirty="0"/>
              <a:t>Snímka </a:t>
            </a:r>
            <a:fld id="{FAD0F4F8-CDF9-4683-9DF9-53F80484845B}" type="slidenum">
              <a:rPr lang="sk-SK" smtClean="0"/>
              <a:t>22</a:t>
            </a:fld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1064329" y="2327282"/>
            <a:ext cx="5010444" cy="1955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85"/>
              </a:spcBef>
              <a:spcAft>
                <a:spcPts val="285"/>
              </a:spcAft>
            </a:pPr>
            <a:r>
              <a:rPr lang="sk-SK" sz="2000" spc="10" dirty="0">
                <a:solidFill>
                  <a:srgbClr val="231F2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Pracovná doba otca</a:t>
            </a:r>
          </a:p>
          <a:p>
            <a:pPr>
              <a:lnSpc>
                <a:spcPct val="107000"/>
              </a:lnSpc>
              <a:spcBef>
                <a:spcPts val="285"/>
              </a:spcBef>
              <a:spcAft>
                <a:spcPts val="285"/>
              </a:spcAft>
            </a:pPr>
            <a:r>
              <a:rPr lang="sk-SK" sz="2000" spc="10" dirty="0">
                <a:solidFill>
                  <a:srgbClr val="231F2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Návrh otca na formu starostlivosti</a:t>
            </a:r>
          </a:p>
          <a:p>
            <a:pPr>
              <a:lnSpc>
                <a:spcPct val="107000"/>
              </a:lnSpc>
              <a:spcBef>
                <a:spcPts val="285"/>
              </a:spcBef>
              <a:spcAft>
                <a:spcPts val="285"/>
              </a:spcAft>
            </a:pPr>
            <a:r>
              <a:rPr lang="sk-SK" sz="2000" spc="10" dirty="0">
                <a:solidFill>
                  <a:srgbClr val="231F2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Návrh otca </a:t>
            </a:r>
            <a:r>
              <a:rPr lang="sk-SK" sz="2000" spc="10" dirty="0">
                <a:solidFill>
                  <a:srgbClr val="231F2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na konkrétny styk s maloletými deťmi v bežnom kalendárnom mesiaci </a:t>
            </a:r>
          </a:p>
          <a:p>
            <a:pPr>
              <a:lnSpc>
                <a:spcPct val="107000"/>
              </a:lnSpc>
              <a:spcBef>
                <a:spcPts val="285"/>
              </a:spcBef>
              <a:spcAft>
                <a:spcPts val="285"/>
              </a:spcAft>
            </a:pPr>
            <a:r>
              <a:rPr lang="sk-SK" sz="2000" spc="10" dirty="0">
                <a:solidFill>
                  <a:srgbClr val="231F2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Návrh otca na výšku výživného</a:t>
            </a:r>
          </a:p>
        </p:txBody>
      </p:sp>
      <p:sp>
        <p:nvSpPr>
          <p:cNvPr id="9" name="Obdĺžnik 8"/>
          <p:cNvSpPr/>
          <p:nvPr/>
        </p:nvSpPr>
        <p:spPr>
          <a:xfrm>
            <a:off x="1064329" y="1872731"/>
            <a:ext cx="10058400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85"/>
              </a:spcBef>
              <a:spcAft>
                <a:spcPts val="285"/>
              </a:spcAft>
            </a:pPr>
            <a:r>
              <a:rPr lang="sk-SK" sz="20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VYHLÁŠKA: priebeh preskúmania požiadaviek (príprava rodičovského plánu ex </a:t>
            </a:r>
            <a:r>
              <a:rPr lang="sk-SK" sz="2000" b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offo</a:t>
            </a:r>
            <a:r>
              <a:rPr lang="sk-SK" sz="20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)</a:t>
            </a:r>
            <a:endParaRPr lang="sk-SK" sz="2000" dirty="0"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776F2CEB-A69F-4645-BD5A-E5FFCDE23489}"/>
              </a:ext>
            </a:extLst>
          </p:cNvPr>
          <p:cNvSpPr/>
          <p:nvPr/>
        </p:nvSpPr>
        <p:spPr>
          <a:xfrm>
            <a:off x="6126480" y="2327282"/>
            <a:ext cx="5010444" cy="1955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85"/>
              </a:spcBef>
              <a:spcAft>
                <a:spcPts val="285"/>
              </a:spcAft>
            </a:pPr>
            <a:r>
              <a:rPr lang="sk-SK" sz="2000" spc="10" dirty="0">
                <a:solidFill>
                  <a:srgbClr val="231F2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Pracovná doba matky</a:t>
            </a:r>
          </a:p>
          <a:p>
            <a:pPr>
              <a:lnSpc>
                <a:spcPct val="107000"/>
              </a:lnSpc>
              <a:spcBef>
                <a:spcPts val="285"/>
              </a:spcBef>
              <a:spcAft>
                <a:spcPts val="285"/>
              </a:spcAft>
            </a:pPr>
            <a:r>
              <a:rPr lang="sk-SK" sz="2000" spc="10" dirty="0">
                <a:solidFill>
                  <a:srgbClr val="231F2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Návrh matky na formu starostlivosti</a:t>
            </a:r>
          </a:p>
          <a:p>
            <a:pPr>
              <a:lnSpc>
                <a:spcPct val="107000"/>
              </a:lnSpc>
              <a:spcBef>
                <a:spcPts val="285"/>
              </a:spcBef>
              <a:spcAft>
                <a:spcPts val="285"/>
              </a:spcAft>
            </a:pPr>
            <a:r>
              <a:rPr lang="sk-SK" sz="2000" spc="10" dirty="0">
                <a:solidFill>
                  <a:srgbClr val="231F2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Návrh matky </a:t>
            </a:r>
            <a:r>
              <a:rPr lang="sk-SK" sz="2000" spc="10" dirty="0">
                <a:solidFill>
                  <a:srgbClr val="231F2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na konkrétny styk s maloletými deťmi v bežnom kalendárnom mesiaci </a:t>
            </a:r>
          </a:p>
          <a:p>
            <a:pPr>
              <a:lnSpc>
                <a:spcPct val="107000"/>
              </a:lnSpc>
              <a:spcBef>
                <a:spcPts val="285"/>
              </a:spcBef>
              <a:spcAft>
                <a:spcPts val="285"/>
              </a:spcAft>
            </a:pPr>
            <a:r>
              <a:rPr lang="sk-SK" sz="2000" spc="10" dirty="0">
                <a:solidFill>
                  <a:srgbClr val="231F2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Návrh matky na výšku výživného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18874-88B8-C9E0-28B6-68ACB4DF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29305"/>
            <a:ext cx="2472271" cy="365125"/>
          </a:xfrm>
        </p:spPr>
        <p:txBody>
          <a:bodyPr/>
          <a:lstStyle/>
          <a:p>
            <a:r>
              <a:rPr lang="sk-SK" dirty="0"/>
              <a:t>Trnava, 30.9.2022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B60AC5-EF26-E14A-D039-E1A9805F55F5}"/>
              </a:ext>
            </a:extLst>
          </p:cNvPr>
          <p:cNvSpPr txBox="1">
            <a:spLocks/>
          </p:cNvSpPr>
          <p:nvPr/>
        </p:nvSpPr>
        <p:spPr>
          <a:xfrm>
            <a:off x="3686185" y="642930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Návrh na DOPLNENIE zákona 305/2005 (Vyhláška pre KO)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E5C4337-5270-A7BD-D06A-6E2C3C65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54088" cy="1450757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3. Zákon 305/2005 (232/2023)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3.2 Návrh na úpravu pred prvým súdnym pojednávaním</a:t>
            </a:r>
            <a:endParaRPr lang="sk-S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37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29305"/>
            <a:ext cx="1312025" cy="365125"/>
          </a:xfrm>
        </p:spPr>
        <p:txBody>
          <a:bodyPr/>
          <a:lstStyle/>
          <a:p>
            <a:r>
              <a:rPr lang="sk-SK" dirty="0"/>
              <a:t>Snímka </a:t>
            </a:r>
            <a:fld id="{FAD0F4F8-CDF9-4683-9DF9-53F80484845B}" type="slidenum">
              <a:rPr lang="sk-SK" smtClean="0"/>
              <a:t>23</a:t>
            </a:fld>
            <a:endParaRPr lang="sk-SK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E5C4337-5270-A7BD-D06A-6E2C3C656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54088" cy="1450757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3. Zákon 305/2005 (232/2023)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3.2 Návrh na úpravu pred prvým súdnym pojednávaním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32D52E11-F949-F906-89B6-FDFFE524D8DA}"/>
              </a:ext>
            </a:extLst>
          </p:cNvPr>
          <p:cNvSpPr/>
          <p:nvPr/>
        </p:nvSpPr>
        <p:spPr>
          <a:xfrm>
            <a:off x="1064329" y="2327282"/>
            <a:ext cx="5010444" cy="2789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85"/>
              </a:spcBef>
              <a:spcAft>
                <a:spcPts val="285"/>
              </a:spcAft>
            </a:pPr>
            <a:r>
              <a:rPr lang="sk-SK" sz="2000" spc="10" dirty="0">
                <a:solidFill>
                  <a:srgbClr val="231F2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Bytové pomery matky, Príjmy a výdavky matky, pracovná doba matky, ďalšie osoby v spoločnej domácnosti, priority matky v oblasti výchovy a vzdelávania</a:t>
            </a:r>
            <a:endParaRPr lang="sk-SK" sz="2000" dirty="0"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>
              <a:lnSpc>
                <a:spcPct val="107000"/>
              </a:lnSpc>
              <a:spcBef>
                <a:spcPts val="285"/>
              </a:spcBef>
              <a:spcAft>
                <a:spcPts val="285"/>
              </a:spcAft>
            </a:pPr>
            <a:r>
              <a:rPr lang="sk-SK" sz="2000" spc="10" dirty="0">
                <a:solidFill>
                  <a:srgbClr val="231F2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Bytové pomery matky, Príjmy a výdavky matky, pracovná doba matky, ďalšie osoby v spoločnej domácnosti, priority matky v oblasti výchovy a vzdelávania</a:t>
            </a:r>
            <a:endParaRPr lang="sk-SK" sz="2000" dirty="0"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3F188811-34A0-6866-9C9E-5951CB416CE3}"/>
              </a:ext>
            </a:extLst>
          </p:cNvPr>
          <p:cNvSpPr/>
          <p:nvPr/>
        </p:nvSpPr>
        <p:spPr>
          <a:xfrm>
            <a:off x="6202039" y="2327282"/>
            <a:ext cx="5010444" cy="3128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85"/>
              </a:spcBef>
              <a:spcAft>
                <a:spcPts val="285"/>
              </a:spcAft>
            </a:pPr>
            <a:r>
              <a:rPr lang="sk-SK" sz="2000" spc="10" dirty="0">
                <a:solidFill>
                  <a:srgbClr val="231F2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Špecifikácia a kvantifikácia kolízie požiadaviek a nárokov rodičov</a:t>
            </a:r>
            <a:endParaRPr lang="sk-SK" sz="2000" dirty="0"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>
              <a:lnSpc>
                <a:spcPct val="107000"/>
              </a:lnSpc>
              <a:spcBef>
                <a:spcPts val="285"/>
              </a:spcBef>
              <a:spcAft>
                <a:spcPts val="285"/>
              </a:spcAft>
            </a:pPr>
            <a:r>
              <a:rPr lang="sk-SK" sz="2000" spc="10" dirty="0">
                <a:solidFill>
                  <a:srgbClr val="231F2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Kolízia v otázke starostlivosti</a:t>
            </a:r>
            <a:endParaRPr lang="sk-SK" sz="2000" dirty="0"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>
              <a:lnSpc>
                <a:spcPct val="107000"/>
              </a:lnSpc>
              <a:spcBef>
                <a:spcPts val="285"/>
              </a:spcBef>
              <a:spcAft>
                <a:spcPts val="285"/>
              </a:spcAft>
            </a:pPr>
            <a:r>
              <a:rPr lang="sk-SK" sz="2000" spc="10" dirty="0">
                <a:solidFill>
                  <a:srgbClr val="231F2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Kolízia v otázke styku s dieťaťom</a:t>
            </a:r>
            <a:endParaRPr lang="sk-SK" sz="2000" dirty="0"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>
              <a:lnSpc>
                <a:spcPct val="107000"/>
              </a:lnSpc>
              <a:spcBef>
                <a:spcPts val="285"/>
              </a:spcBef>
              <a:spcAft>
                <a:spcPts val="285"/>
              </a:spcAft>
            </a:pPr>
            <a:r>
              <a:rPr lang="sk-SK" sz="2000" spc="10" dirty="0">
                <a:solidFill>
                  <a:srgbClr val="231F2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Kolízia v otázke výživného</a:t>
            </a:r>
            <a:endParaRPr lang="sk-SK" sz="2000" dirty="0"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>
              <a:lnSpc>
                <a:spcPct val="107000"/>
              </a:lnSpc>
              <a:spcBef>
                <a:spcPts val="285"/>
              </a:spcBef>
              <a:spcAft>
                <a:spcPts val="285"/>
              </a:spcAft>
            </a:pPr>
            <a:r>
              <a:rPr lang="sk-SK" sz="2000" spc="10" dirty="0">
                <a:solidFill>
                  <a:srgbClr val="231F2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Rodičovská dohoda - </a:t>
            </a:r>
            <a:r>
              <a:rPr lang="sk-SK" sz="2000" dirty="0">
                <a:solidFill>
                  <a:srgbClr val="231F2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Priebeh, forma, výhody</a:t>
            </a:r>
            <a:endParaRPr lang="sk-SK" sz="2000" dirty="0"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>
              <a:lnSpc>
                <a:spcPct val="107000"/>
              </a:lnSpc>
              <a:spcBef>
                <a:spcPts val="285"/>
              </a:spcBef>
              <a:spcAft>
                <a:spcPts val="285"/>
              </a:spcAft>
            </a:pPr>
            <a:r>
              <a:rPr lang="sk-SK" sz="2000" dirty="0">
                <a:solidFill>
                  <a:srgbClr val="231F2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Preskúmanie pomerov rodičov – vzor</a:t>
            </a:r>
            <a:endParaRPr lang="sk-SK" sz="2000" dirty="0"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r>
              <a:rPr lang="sk-SK" sz="2000" dirty="0">
                <a:solidFill>
                  <a:srgbClr val="231F2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Rodičovský plán – vzor</a:t>
            </a:r>
            <a:endParaRPr lang="sk-SK" sz="2000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AAE1DCEC-1759-2D86-7F28-7D68DC811CB0}"/>
              </a:ext>
            </a:extLst>
          </p:cNvPr>
          <p:cNvSpPr/>
          <p:nvPr/>
        </p:nvSpPr>
        <p:spPr>
          <a:xfrm>
            <a:off x="1064329" y="1872731"/>
            <a:ext cx="10058400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85"/>
              </a:spcBef>
              <a:spcAft>
                <a:spcPts val="285"/>
              </a:spcAft>
            </a:pPr>
            <a:r>
              <a:rPr lang="sk-SK" sz="20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VYHLÁŠKA: priebeh preskúmania pomerov (prípravy podkladov pre súd)</a:t>
            </a:r>
            <a:endParaRPr lang="sk-SK" sz="2000" dirty="0"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93F24A6-8E91-DCB1-5340-8D07FFF8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29305"/>
            <a:ext cx="2472271" cy="365125"/>
          </a:xfrm>
        </p:spPr>
        <p:txBody>
          <a:bodyPr/>
          <a:lstStyle/>
          <a:p>
            <a:r>
              <a:rPr lang="sk-SK" dirty="0"/>
              <a:t>Trnava, 19.10.2022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C60A5BF-8F66-BA0A-CC1D-53F9B9BA91B2}"/>
              </a:ext>
            </a:extLst>
          </p:cNvPr>
          <p:cNvSpPr txBox="1">
            <a:spLocks/>
          </p:cNvSpPr>
          <p:nvPr/>
        </p:nvSpPr>
        <p:spPr>
          <a:xfrm>
            <a:off x="3686185" y="642930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Kolízny opatrovník ako zástupca dieťaťa v súdnych sporoch UPPRD</a:t>
            </a:r>
          </a:p>
        </p:txBody>
      </p:sp>
    </p:spTree>
    <p:extLst>
      <p:ext uri="{BB962C8B-B14F-4D97-AF65-F5344CB8AC3E}">
        <p14:creationId xmlns:p14="http://schemas.microsoft.com/office/powerpoint/2010/main" val="3191394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54088" cy="1450757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3. Zákon 305/2005 (232/2023)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3.2 Návrh na úpravu paragrafového znenia (b)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7FEBF17-AABB-4D93-AEB7-9228924E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29305"/>
            <a:ext cx="1312025" cy="365125"/>
          </a:xfrm>
        </p:spPr>
        <p:txBody>
          <a:bodyPr/>
          <a:lstStyle/>
          <a:p>
            <a:r>
              <a:rPr lang="sk-SK" dirty="0"/>
              <a:t>Snímka </a:t>
            </a:r>
            <a:fld id="{FAD0F4F8-CDF9-4683-9DF9-53F80484845B}" type="slidenum">
              <a:rPr lang="sk-SK" smtClean="0"/>
              <a:t>24</a:t>
            </a:fld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BE0D9C7-DA09-6F8E-A820-AD67B54C5E3D}"/>
              </a:ext>
            </a:extLst>
          </p:cNvPr>
          <p:cNvSpPr txBox="1"/>
          <p:nvPr/>
        </p:nvSpPr>
        <p:spPr>
          <a:xfrm>
            <a:off x="1097280" y="19135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sk-SK" sz="1800" b="1" dirty="0">
                <a:solidFill>
                  <a:srgbClr val="08A8F8"/>
                </a:solidFill>
                <a:effectLst/>
              </a:rPr>
              <a:t>§20 Výkon opatrovníctva a poručníctva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188CA472-ED63-B41C-F145-DAE0BA9815FC}"/>
              </a:ext>
            </a:extLst>
          </p:cNvPr>
          <p:cNvSpPr txBox="1"/>
          <p:nvPr/>
        </p:nvSpPr>
        <p:spPr>
          <a:xfrm>
            <a:off x="1097279" y="2282839"/>
            <a:ext cx="1017250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sk-SK" sz="1400" b="1" i="0" dirty="0">
                <a:effectLst/>
              </a:rPr>
              <a:t>(4)</a:t>
            </a:r>
            <a:r>
              <a:rPr lang="sk-SK" sz="1400" dirty="0">
                <a:effectLst/>
              </a:rPr>
              <a:t> V prípade, že rodičia, resp. účastníci konania o úprave práv a povinností rodičov v k maloletým deťom nedospeli po vykonaní informatívneho pohovoru podľa predchádzajúceho bodu (3) k rodičovskej dohode - Orgán sociálnoprávnej ochrany detí a sociálnej kurately pri výkone funkcie kolízneho opatrovníka dieťaťa:</a:t>
            </a:r>
          </a:p>
          <a:p>
            <a:pPr marL="342900" indent="-342900" algn="just" fontAlgn="t">
              <a:buAutoNum type="alphaLcParenR"/>
            </a:pPr>
            <a:r>
              <a:rPr lang="sk-SK" sz="1400" dirty="0">
                <a:effectLst/>
              </a:rPr>
              <a:t>preskúm</a:t>
            </a:r>
            <a:r>
              <a:rPr lang="sk-SK" sz="1400" dirty="0"/>
              <a:t>a</a:t>
            </a:r>
            <a:r>
              <a:rPr lang="sk-SK" sz="1400" dirty="0">
                <a:effectLst/>
              </a:rPr>
              <a:t> rodinné pomery, bytové pomery a sociálne pomery rodičov a dieťaťa </a:t>
            </a:r>
          </a:p>
          <a:p>
            <a:pPr marL="342900" indent="-342900" algn="just" fontAlgn="t">
              <a:buAutoNum type="alphaLcParenR"/>
            </a:pPr>
            <a:r>
              <a:rPr lang="sk-SK" sz="1400" dirty="0"/>
              <a:t>p</a:t>
            </a:r>
            <a:r>
              <a:rPr lang="sk-SK" sz="1400" dirty="0">
                <a:effectLst/>
              </a:rPr>
              <a:t>reskúma návrhy rodičov, resp. ostatných účastníkov konania návrhy na starostlivosť, styk a výživné voči maloletému dieťaťu. </a:t>
            </a:r>
          </a:p>
          <a:p>
            <a:pPr algn="just" fontAlgn="t"/>
            <a:r>
              <a:rPr lang="sk-SK" sz="1400" dirty="0">
                <a:effectLst/>
              </a:rPr>
              <a:t>Orgán sociálnoprávnej ochrany detí a sociálnej kurately pri zisťovaní pomerov a návrhov rodičov na starostlivosť, styk a výživné podľa prvej vety postupuje podľa osobitného predpisu </a:t>
            </a:r>
            <a:r>
              <a:rPr lang="sk-SK" sz="1400" b="1" dirty="0">
                <a:effectLst/>
              </a:rPr>
              <a:t>XX</a:t>
            </a:r>
            <a:r>
              <a:rPr lang="sk-SK" sz="1400" dirty="0">
                <a:effectLst/>
              </a:rPr>
              <a:t> a pokiaľ je to možné, tak rodičov vedie k spoločnému návrhu rodičovskej dohody.</a:t>
            </a:r>
          </a:p>
          <a:p>
            <a:pPr algn="just" fontAlgn="t"/>
            <a:endParaRPr lang="sk-SK" sz="1400" dirty="0">
              <a:effectLst/>
            </a:endParaRPr>
          </a:p>
          <a:p>
            <a:pPr algn="just" fontAlgn="t"/>
            <a:r>
              <a:rPr lang="sk-SK" sz="1400" b="1" dirty="0"/>
              <a:t>(5) </a:t>
            </a:r>
            <a:r>
              <a:rPr lang="sk-SK" sz="1400" dirty="0"/>
              <a:t>Pokiaľ sú vzájomné vzťahy medzi rodičmi natoľko rozvrátené, že k spoločnej rodičovskej dohode podľa predchádzajúceho bodu (4) nie je možné dospieť prirodzeným spôsobom, o</a:t>
            </a:r>
            <a:r>
              <a:rPr lang="sk-SK" sz="1400" dirty="0">
                <a:effectLst/>
              </a:rPr>
              <a:t>rgán sociálnoprávnej ochrany detí a sociálnej kurately pripraví návrh preskúmania pomerov a rodičovskej dohody ex </a:t>
            </a:r>
            <a:r>
              <a:rPr lang="sk-SK" sz="1400" dirty="0" err="1">
                <a:effectLst/>
              </a:rPr>
              <a:t>offo</a:t>
            </a:r>
            <a:r>
              <a:rPr lang="sk-SK" sz="1400" dirty="0">
                <a:effectLst/>
              </a:rPr>
              <a:t> pričom v návrhu rodičovskej dohody jednoznačne špecifikuje kolízie v otázke starostlivosti</a:t>
            </a:r>
            <a:r>
              <a:rPr lang="sk-SK" sz="1400" dirty="0"/>
              <a:t>, styku a výživného na strane rodičov, resp. relevantných účastníkov konania.</a:t>
            </a:r>
          </a:p>
          <a:p>
            <a:pPr algn="just" fontAlgn="t"/>
            <a:r>
              <a:rPr lang="sk-SK" sz="1400" dirty="0">
                <a:effectLst/>
              </a:rPr>
              <a:t>Preskúmanie pomerov a návrhov rodičov vo forme návrhu rodičovskej dohody ex </a:t>
            </a:r>
            <a:r>
              <a:rPr lang="sk-SK" sz="1400" dirty="0" err="1">
                <a:effectLst/>
              </a:rPr>
              <a:t>offo</a:t>
            </a:r>
            <a:r>
              <a:rPr lang="sk-SK" sz="1400" dirty="0">
                <a:effectLst/>
              </a:rPr>
              <a:t> </a:t>
            </a:r>
            <a:r>
              <a:rPr lang="sk-SK" sz="1400" dirty="0"/>
              <a:t>o</a:t>
            </a:r>
            <a:r>
              <a:rPr lang="sk-SK" sz="1400" dirty="0">
                <a:effectLst/>
              </a:rPr>
              <a:t>rgán sociálnoprávnej ochrany detí a sociálnej kurately:</a:t>
            </a:r>
          </a:p>
          <a:p>
            <a:pPr marL="342900" indent="-342900" algn="just" fontAlgn="t">
              <a:buAutoNum type="alphaLcParenR"/>
            </a:pPr>
            <a:r>
              <a:rPr lang="sk-SK" sz="1400" dirty="0">
                <a:effectLst/>
              </a:rPr>
              <a:t>zakladá do spisovej dokumentácie konania o úprave práv a povinností rodičov v k maloletým deťom </a:t>
            </a:r>
          </a:p>
          <a:p>
            <a:pPr marL="342900" indent="-342900" algn="just" fontAlgn="t">
              <a:buAutoNum type="alphaLcParenR"/>
            </a:pPr>
            <a:r>
              <a:rPr lang="sk-SK" sz="1400" dirty="0"/>
              <a:t>predkladá pred </a:t>
            </a:r>
            <a:r>
              <a:rPr lang="sk-SK" sz="1400" dirty="0">
                <a:effectLst/>
              </a:rPr>
              <a:t>príslušný súd, ktorý koná vo veci úprave práv a povinností rodičov v k maloletým deťom ako dôkaz pre ďalšie konanie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94698F3-2B9A-AB7E-831D-314AADF71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29305"/>
            <a:ext cx="2472271" cy="365125"/>
          </a:xfrm>
        </p:spPr>
        <p:txBody>
          <a:bodyPr/>
          <a:lstStyle/>
          <a:p>
            <a:r>
              <a:rPr lang="sk-SK" dirty="0"/>
              <a:t>Trnava, 19.10.2022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C60EBA6-168F-A7DE-C375-9878C9E17A02}"/>
              </a:ext>
            </a:extLst>
          </p:cNvPr>
          <p:cNvSpPr txBox="1">
            <a:spLocks/>
          </p:cNvSpPr>
          <p:nvPr/>
        </p:nvSpPr>
        <p:spPr>
          <a:xfrm>
            <a:off x="3686185" y="642930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Kolízny opatrovník ako zástupca dieťaťa v súdnych sporoch UPPRD</a:t>
            </a:r>
          </a:p>
        </p:txBody>
      </p:sp>
    </p:spTree>
    <p:extLst>
      <p:ext uri="{BB962C8B-B14F-4D97-AF65-F5344CB8AC3E}">
        <p14:creationId xmlns:p14="http://schemas.microsoft.com/office/powerpoint/2010/main" val="2514275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700" dirty="0" err="1">
                <a:solidFill>
                  <a:schemeClr val="bg1"/>
                </a:solidFill>
              </a:rPr>
              <a:t>aaa</a:t>
            </a:r>
            <a:endParaRPr lang="sk-SK" sz="2700" dirty="0">
              <a:solidFill>
                <a:schemeClr val="bg1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sk-SK" sz="4000" dirty="0">
                <a:solidFill>
                  <a:srgbClr val="FF0000"/>
                </a:solidFill>
              </a:rPr>
              <a:t>Ďakujeme za pozornosť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DF19D6-C1B4-46FF-A62B-5E90920F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29305"/>
            <a:ext cx="1312025" cy="365125"/>
          </a:xfrm>
        </p:spPr>
        <p:txBody>
          <a:bodyPr/>
          <a:lstStyle/>
          <a:p>
            <a:r>
              <a:rPr lang="sk-SK" dirty="0"/>
              <a:t>Snímka </a:t>
            </a:r>
            <a:fld id="{FAD0F4F8-CDF9-4683-9DF9-53F80484845B}" type="slidenum">
              <a:rPr lang="sk-SK" smtClean="0"/>
              <a:t>25</a:t>
            </a:fld>
            <a:endParaRPr lang="sk-SK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F283EC7-67DC-6405-D0BC-A319CECDB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29305"/>
            <a:ext cx="2472271" cy="365125"/>
          </a:xfrm>
        </p:spPr>
        <p:txBody>
          <a:bodyPr/>
          <a:lstStyle/>
          <a:p>
            <a:r>
              <a:rPr lang="sk-SK" dirty="0"/>
              <a:t>Trnava, 19.10.2022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13EE95-55E3-E46F-2FDA-FFB325AFF945}"/>
              </a:ext>
            </a:extLst>
          </p:cNvPr>
          <p:cNvSpPr txBox="1">
            <a:spLocks/>
          </p:cNvSpPr>
          <p:nvPr/>
        </p:nvSpPr>
        <p:spPr>
          <a:xfrm>
            <a:off x="3686185" y="642930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Kolízny opatrovník ako zástupca dieťaťa v súdnych sporoch UPPRD</a:t>
            </a:r>
          </a:p>
        </p:txBody>
      </p:sp>
    </p:spTree>
    <p:extLst>
      <p:ext uri="{BB962C8B-B14F-4D97-AF65-F5344CB8AC3E}">
        <p14:creationId xmlns:p14="http://schemas.microsoft.com/office/powerpoint/2010/main" val="3507617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BACKUP</a:t>
            </a:r>
            <a:br>
              <a:rPr lang="sk-SK" dirty="0"/>
            </a:br>
            <a:r>
              <a:rPr lang="sk-SK" sz="2700" dirty="0" err="1">
                <a:solidFill>
                  <a:schemeClr val="bg1"/>
                </a:solidFill>
              </a:rPr>
              <a:t>aaa</a:t>
            </a:r>
            <a:endParaRPr lang="sk-SK" sz="27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DF19D6-C1B4-46FF-A62B-5E90920F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29305"/>
            <a:ext cx="1312025" cy="365125"/>
          </a:xfrm>
        </p:spPr>
        <p:txBody>
          <a:bodyPr/>
          <a:lstStyle/>
          <a:p>
            <a:r>
              <a:rPr lang="sk-SK" dirty="0"/>
              <a:t>Snímka </a:t>
            </a:r>
            <a:fld id="{FAD0F4F8-CDF9-4683-9DF9-53F80484845B}" type="slidenum">
              <a:rPr lang="sk-SK" smtClean="0"/>
              <a:t>26</a:t>
            </a:fld>
            <a:endParaRPr lang="sk-SK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B1AC14D4-DAD6-2A1A-BFDF-BB3C17DB6B6D}"/>
              </a:ext>
            </a:extLst>
          </p:cNvPr>
          <p:cNvSpPr/>
          <p:nvPr/>
        </p:nvSpPr>
        <p:spPr>
          <a:xfrm>
            <a:off x="620820" y="2488562"/>
            <a:ext cx="750277" cy="6682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3A0ABCB2-D003-CBC6-7BA9-B8A074E204A6}"/>
              </a:ext>
            </a:extLst>
          </p:cNvPr>
          <p:cNvSpPr txBox="1"/>
          <p:nvPr/>
        </p:nvSpPr>
        <p:spPr>
          <a:xfrm>
            <a:off x="753111" y="2650843"/>
            <a:ext cx="5273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Otec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427BF687-FD8D-E7EF-AD71-00EEB1E713D9}"/>
              </a:ext>
            </a:extLst>
          </p:cNvPr>
          <p:cNvSpPr/>
          <p:nvPr/>
        </p:nvSpPr>
        <p:spPr>
          <a:xfrm>
            <a:off x="620820" y="4915239"/>
            <a:ext cx="750277" cy="6682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7513B0A6-049D-B274-73F5-EF63C3BCFCD2}"/>
              </a:ext>
            </a:extLst>
          </p:cNvPr>
          <p:cNvSpPr/>
          <p:nvPr/>
        </p:nvSpPr>
        <p:spPr>
          <a:xfrm>
            <a:off x="2192300" y="3576968"/>
            <a:ext cx="1391403" cy="77372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>
                <a:solidFill>
                  <a:schemeClr val="bg1"/>
                </a:solidFill>
              </a:rPr>
              <a:t>Návrh na UPPR</a:t>
            </a:r>
          </a:p>
        </p:txBody>
      </p:sp>
      <p:sp>
        <p:nvSpPr>
          <p:cNvPr id="11" name="Šípka doprava 12">
            <a:extLst>
              <a:ext uri="{FF2B5EF4-FFF2-40B4-BE49-F238E27FC236}">
                <a16:creationId xmlns:a16="http://schemas.microsoft.com/office/drawing/2014/main" id="{1F594293-020D-702C-B5B7-85D3E735D05B}"/>
              </a:ext>
            </a:extLst>
          </p:cNvPr>
          <p:cNvSpPr/>
          <p:nvPr/>
        </p:nvSpPr>
        <p:spPr>
          <a:xfrm rot="2019173">
            <a:off x="1373112" y="3224683"/>
            <a:ext cx="658749" cy="353344"/>
          </a:xfrm>
          <a:prstGeom prst="rightArrow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12" name="Šípka doprava 13">
            <a:extLst>
              <a:ext uri="{FF2B5EF4-FFF2-40B4-BE49-F238E27FC236}">
                <a16:creationId xmlns:a16="http://schemas.microsoft.com/office/drawing/2014/main" id="{C129B4CD-6963-320B-1808-AF848526C891}"/>
              </a:ext>
            </a:extLst>
          </p:cNvPr>
          <p:cNvSpPr/>
          <p:nvPr/>
        </p:nvSpPr>
        <p:spPr>
          <a:xfrm rot="19580827" flipV="1">
            <a:off x="1445618" y="4348308"/>
            <a:ext cx="590398" cy="394251"/>
          </a:xfrm>
          <a:prstGeom prst="rightArrow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E0B621D7-6710-C7FB-53DE-DF6EC6E01BF9}"/>
              </a:ext>
            </a:extLst>
          </p:cNvPr>
          <p:cNvSpPr txBox="1"/>
          <p:nvPr/>
        </p:nvSpPr>
        <p:spPr>
          <a:xfrm>
            <a:off x="676358" y="5094074"/>
            <a:ext cx="64960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Matka</a:t>
            </a:r>
          </a:p>
        </p:txBody>
      </p:sp>
      <p:cxnSp>
        <p:nvCxnSpPr>
          <p:cNvPr id="14" name="Rovná spojovacia šípka 13">
            <a:extLst>
              <a:ext uri="{FF2B5EF4-FFF2-40B4-BE49-F238E27FC236}">
                <a16:creationId xmlns:a16="http://schemas.microsoft.com/office/drawing/2014/main" id="{FB63D1F0-355B-5E8A-649D-A2A1858C77A9}"/>
              </a:ext>
            </a:extLst>
          </p:cNvPr>
          <p:cNvCxnSpPr/>
          <p:nvPr/>
        </p:nvCxnSpPr>
        <p:spPr>
          <a:xfrm>
            <a:off x="995958" y="3156778"/>
            <a:ext cx="0" cy="1758461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>
            <a:extLst>
              <a:ext uri="{FF2B5EF4-FFF2-40B4-BE49-F238E27FC236}">
                <a16:creationId xmlns:a16="http://schemas.microsoft.com/office/drawing/2014/main" id="{C12F2788-956E-D866-E8C7-2CA4C5C9CC58}"/>
              </a:ext>
            </a:extLst>
          </p:cNvPr>
          <p:cNvSpPr txBox="1"/>
          <p:nvPr/>
        </p:nvSpPr>
        <p:spPr>
          <a:xfrm>
            <a:off x="741684" y="3778090"/>
            <a:ext cx="50687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spor</a:t>
            </a:r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92763F43-30AB-89CE-BBBE-2DFE67C93F03}"/>
              </a:ext>
            </a:extLst>
          </p:cNvPr>
          <p:cNvSpPr/>
          <p:nvPr/>
        </p:nvSpPr>
        <p:spPr>
          <a:xfrm>
            <a:off x="4199594" y="3576968"/>
            <a:ext cx="1391403" cy="7737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>
                <a:solidFill>
                  <a:srgbClr val="C00000"/>
                </a:solidFill>
              </a:rPr>
              <a:t>Informačný pohovor KO/rodičia</a:t>
            </a:r>
          </a:p>
        </p:txBody>
      </p:sp>
      <p:sp>
        <p:nvSpPr>
          <p:cNvPr id="17" name="Šípka doprava 25">
            <a:extLst>
              <a:ext uri="{FF2B5EF4-FFF2-40B4-BE49-F238E27FC236}">
                <a16:creationId xmlns:a16="http://schemas.microsoft.com/office/drawing/2014/main" id="{86CB8EA8-FFA9-C15A-E67A-F88884D2770E}"/>
              </a:ext>
            </a:extLst>
          </p:cNvPr>
          <p:cNvSpPr/>
          <p:nvPr/>
        </p:nvSpPr>
        <p:spPr>
          <a:xfrm>
            <a:off x="3740495" y="3805869"/>
            <a:ext cx="326002" cy="315920"/>
          </a:xfrm>
          <a:prstGeom prst="rightArrow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18" name="Šípka doprava 26">
            <a:extLst>
              <a:ext uri="{FF2B5EF4-FFF2-40B4-BE49-F238E27FC236}">
                <a16:creationId xmlns:a16="http://schemas.microsoft.com/office/drawing/2014/main" id="{489DD343-0863-C35C-EE29-36FBE6EA9697}"/>
              </a:ext>
            </a:extLst>
          </p:cNvPr>
          <p:cNvSpPr/>
          <p:nvPr/>
        </p:nvSpPr>
        <p:spPr>
          <a:xfrm>
            <a:off x="5724094" y="3805869"/>
            <a:ext cx="326002" cy="315920"/>
          </a:xfrm>
          <a:prstGeom prst="rightArrow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19" name="Zahnutý roh 27">
            <a:extLst>
              <a:ext uri="{FF2B5EF4-FFF2-40B4-BE49-F238E27FC236}">
                <a16:creationId xmlns:a16="http://schemas.microsoft.com/office/drawing/2014/main" id="{3C060A77-F712-6708-AF8D-D9D0F0EF6ADF}"/>
              </a:ext>
            </a:extLst>
          </p:cNvPr>
          <p:cNvSpPr/>
          <p:nvPr/>
        </p:nvSpPr>
        <p:spPr>
          <a:xfrm>
            <a:off x="5355994" y="2573961"/>
            <a:ext cx="1045424" cy="447690"/>
          </a:xfrm>
          <a:prstGeom prst="foldedCorne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k-SK" sz="1200" dirty="0">
                <a:solidFill>
                  <a:srgbClr val="C00000"/>
                </a:solidFill>
              </a:rPr>
              <a:t>Záznam o poučení</a:t>
            </a:r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69581180-60DB-87F4-181E-9B43DB5AE57F}"/>
              </a:ext>
            </a:extLst>
          </p:cNvPr>
          <p:cNvSpPr/>
          <p:nvPr/>
        </p:nvSpPr>
        <p:spPr>
          <a:xfrm>
            <a:off x="6206888" y="3576968"/>
            <a:ext cx="1391403" cy="7737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>
                <a:solidFill>
                  <a:srgbClr val="C00000"/>
                </a:solidFill>
              </a:rPr>
              <a:t>Preskúmanie požiadaviek rodičov</a:t>
            </a:r>
          </a:p>
        </p:txBody>
      </p:sp>
      <p:sp>
        <p:nvSpPr>
          <p:cNvPr id="21" name="Šípka doprava 33">
            <a:extLst>
              <a:ext uri="{FF2B5EF4-FFF2-40B4-BE49-F238E27FC236}">
                <a16:creationId xmlns:a16="http://schemas.microsoft.com/office/drawing/2014/main" id="{231CBF6F-5FD3-E0BE-1618-81A61B4DE804}"/>
              </a:ext>
            </a:extLst>
          </p:cNvPr>
          <p:cNvSpPr/>
          <p:nvPr/>
        </p:nvSpPr>
        <p:spPr>
          <a:xfrm>
            <a:off x="7763780" y="3805869"/>
            <a:ext cx="326002" cy="315920"/>
          </a:xfrm>
          <a:prstGeom prst="rightArrow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22" name="Obdĺžnik 21">
            <a:extLst>
              <a:ext uri="{FF2B5EF4-FFF2-40B4-BE49-F238E27FC236}">
                <a16:creationId xmlns:a16="http://schemas.microsoft.com/office/drawing/2014/main" id="{F295ADB9-4BDF-25A0-D480-E73CF05A8BEE}"/>
              </a:ext>
            </a:extLst>
          </p:cNvPr>
          <p:cNvSpPr/>
          <p:nvPr/>
        </p:nvSpPr>
        <p:spPr>
          <a:xfrm>
            <a:off x="8214182" y="3576968"/>
            <a:ext cx="1391403" cy="7737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>
                <a:solidFill>
                  <a:srgbClr val="C00000"/>
                </a:solidFill>
              </a:rPr>
              <a:t>Predbežné </a:t>
            </a:r>
            <a:r>
              <a:rPr lang="sk-SK" sz="1400" dirty="0" err="1">
                <a:solidFill>
                  <a:srgbClr val="C00000"/>
                </a:solidFill>
              </a:rPr>
              <a:t>prejednanie</a:t>
            </a:r>
            <a:r>
              <a:rPr lang="sk-SK" sz="1400" dirty="0">
                <a:solidFill>
                  <a:srgbClr val="C00000"/>
                </a:solidFill>
              </a:rPr>
              <a:t> sporu</a:t>
            </a:r>
          </a:p>
        </p:txBody>
      </p:sp>
      <p:sp>
        <p:nvSpPr>
          <p:cNvPr id="23" name="Zahnutý roh 37">
            <a:extLst>
              <a:ext uri="{FF2B5EF4-FFF2-40B4-BE49-F238E27FC236}">
                <a16:creationId xmlns:a16="http://schemas.microsoft.com/office/drawing/2014/main" id="{06EF63B5-DD86-8A64-7E8E-62EEBA8481D4}"/>
              </a:ext>
            </a:extLst>
          </p:cNvPr>
          <p:cNvSpPr/>
          <p:nvPr/>
        </p:nvSpPr>
        <p:spPr>
          <a:xfrm>
            <a:off x="7388651" y="2568044"/>
            <a:ext cx="1045424" cy="447690"/>
          </a:xfrm>
          <a:prstGeom prst="foldedCorne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k-SK" sz="1200" dirty="0">
                <a:solidFill>
                  <a:srgbClr val="C00000"/>
                </a:solidFill>
              </a:rPr>
              <a:t>Rodičovský plán ex </a:t>
            </a:r>
            <a:r>
              <a:rPr lang="sk-SK" sz="1200" dirty="0" err="1">
                <a:solidFill>
                  <a:srgbClr val="C00000"/>
                </a:solidFill>
              </a:rPr>
              <a:t>offo</a:t>
            </a:r>
            <a:endParaRPr lang="sk-SK" sz="1200" dirty="0">
              <a:solidFill>
                <a:srgbClr val="C00000"/>
              </a:solidFill>
            </a:endParaRPr>
          </a:p>
        </p:txBody>
      </p:sp>
      <p:sp>
        <p:nvSpPr>
          <p:cNvPr id="24" name="Zahnutý roh 42">
            <a:extLst>
              <a:ext uri="{FF2B5EF4-FFF2-40B4-BE49-F238E27FC236}">
                <a16:creationId xmlns:a16="http://schemas.microsoft.com/office/drawing/2014/main" id="{DD88DEA7-ABF7-F3CA-8C76-B5A453061025}"/>
              </a:ext>
            </a:extLst>
          </p:cNvPr>
          <p:cNvSpPr/>
          <p:nvPr/>
        </p:nvSpPr>
        <p:spPr>
          <a:xfrm>
            <a:off x="2208660" y="4565363"/>
            <a:ext cx="6225416" cy="486366"/>
          </a:xfrm>
          <a:prstGeom prst="foldedCorner">
            <a:avLst/>
          </a:prstGeom>
          <a:solidFill>
            <a:srgbClr val="FFFF66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k-SK" sz="1200" dirty="0">
                <a:solidFill>
                  <a:srgbClr val="C00000"/>
                </a:solidFill>
              </a:rPr>
              <a:t>Vyhláška</a:t>
            </a:r>
          </a:p>
          <a:p>
            <a:pPr algn="ctr"/>
            <a:r>
              <a:rPr lang="sk-SK" sz="120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5" name="Zahnutý roh 44">
            <a:extLst>
              <a:ext uri="{FF2B5EF4-FFF2-40B4-BE49-F238E27FC236}">
                <a16:creationId xmlns:a16="http://schemas.microsoft.com/office/drawing/2014/main" id="{3655EB2A-2F50-69D9-1759-611321226187}"/>
              </a:ext>
            </a:extLst>
          </p:cNvPr>
          <p:cNvSpPr/>
          <p:nvPr/>
        </p:nvSpPr>
        <p:spPr>
          <a:xfrm>
            <a:off x="9415854" y="2587401"/>
            <a:ext cx="1045424" cy="447690"/>
          </a:xfrm>
          <a:prstGeom prst="foldedCorne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k-SK" sz="1200" dirty="0">
                <a:solidFill>
                  <a:srgbClr val="C00000"/>
                </a:solidFill>
              </a:rPr>
              <a:t>Nariadenie VO</a:t>
            </a:r>
          </a:p>
        </p:txBody>
      </p:sp>
      <p:sp>
        <p:nvSpPr>
          <p:cNvPr id="26" name="Pravá jednoduchá zátvorka 25">
            <a:extLst>
              <a:ext uri="{FF2B5EF4-FFF2-40B4-BE49-F238E27FC236}">
                <a16:creationId xmlns:a16="http://schemas.microsoft.com/office/drawing/2014/main" id="{A0C80280-97BD-E436-5FB2-96F3986EF742}"/>
              </a:ext>
            </a:extLst>
          </p:cNvPr>
          <p:cNvSpPr/>
          <p:nvPr/>
        </p:nvSpPr>
        <p:spPr>
          <a:xfrm rot="16200000">
            <a:off x="2986113" y="1606224"/>
            <a:ext cx="154257" cy="157734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400"/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4AFA0D29-B905-EC17-FFB6-37622829AAF0}"/>
              </a:ext>
            </a:extLst>
          </p:cNvPr>
          <p:cNvSpPr txBox="1"/>
          <p:nvPr/>
        </p:nvSpPr>
        <p:spPr>
          <a:xfrm>
            <a:off x="2786298" y="2045592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7 dní</a:t>
            </a:r>
          </a:p>
        </p:txBody>
      </p:sp>
      <p:sp>
        <p:nvSpPr>
          <p:cNvPr id="28" name="Pravá jednoduchá zátvorka 27">
            <a:extLst>
              <a:ext uri="{FF2B5EF4-FFF2-40B4-BE49-F238E27FC236}">
                <a16:creationId xmlns:a16="http://schemas.microsoft.com/office/drawing/2014/main" id="{82C67100-210A-C094-3DE8-89122008498B}"/>
              </a:ext>
            </a:extLst>
          </p:cNvPr>
          <p:cNvSpPr/>
          <p:nvPr/>
        </p:nvSpPr>
        <p:spPr>
          <a:xfrm rot="16200000">
            <a:off x="4817156" y="1482737"/>
            <a:ext cx="154257" cy="1824311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400"/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659FD954-248A-5046-2B44-49049508EF9F}"/>
              </a:ext>
            </a:extLst>
          </p:cNvPr>
          <p:cNvSpPr txBox="1"/>
          <p:nvPr/>
        </p:nvSpPr>
        <p:spPr>
          <a:xfrm>
            <a:off x="4635249" y="2045592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7 dní</a:t>
            </a:r>
          </a:p>
        </p:txBody>
      </p:sp>
      <p:sp>
        <p:nvSpPr>
          <p:cNvPr id="30" name="Pravá jednoduchá zátvorka 29">
            <a:extLst>
              <a:ext uri="{FF2B5EF4-FFF2-40B4-BE49-F238E27FC236}">
                <a16:creationId xmlns:a16="http://schemas.microsoft.com/office/drawing/2014/main" id="{1E66622D-294E-5E5C-0E16-6C0F5167B949}"/>
              </a:ext>
            </a:extLst>
          </p:cNvPr>
          <p:cNvSpPr/>
          <p:nvPr/>
        </p:nvSpPr>
        <p:spPr>
          <a:xfrm rot="16200000">
            <a:off x="6784684" y="1450016"/>
            <a:ext cx="154257" cy="188976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400"/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ACEA581E-8007-444A-D13E-9443C9CF875C}"/>
              </a:ext>
            </a:extLst>
          </p:cNvPr>
          <p:cNvSpPr txBox="1"/>
          <p:nvPr/>
        </p:nvSpPr>
        <p:spPr>
          <a:xfrm>
            <a:off x="6631451" y="2045592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7 dní</a:t>
            </a:r>
          </a:p>
        </p:txBody>
      </p:sp>
      <p:sp>
        <p:nvSpPr>
          <p:cNvPr id="32" name="Šípka doprava 51">
            <a:extLst>
              <a:ext uri="{FF2B5EF4-FFF2-40B4-BE49-F238E27FC236}">
                <a16:creationId xmlns:a16="http://schemas.microsoft.com/office/drawing/2014/main" id="{A556FB8A-E215-4496-A537-97BE7986469A}"/>
              </a:ext>
            </a:extLst>
          </p:cNvPr>
          <p:cNvSpPr/>
          <p:nvPr/>
        </p:nvSpPr>
        <p:spPr>
          <a:xfrm>
            <a:off x="9771074" y="3805869"/>
            <a:ext cx="326002" cy="315920"/>
          </a:xfrm>
          <a:prstGeom prst="rightArrow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33" name="Obdĺžnik 32">
            <a:extLst>
              <a:ext uri="{FF2B5EF4-FFF2-40B4-BE49-F238E27FC236}">
                <a16:creationId xmlns:a16="http://schemas.microsoft.com/office/drawing/2014/main" id="{8090CF31-704D-B6A3-66EB-2EE938C9FDA2}"/>
              </a:ext>
            </a:extLst>
          </p:cNvPr>
          <p:cNvSpPr/>
          <p:nvPr/>
        </p:nvSpPr>
        <p:spPr>
          <a:xfrm>
            <a:off x="10221477" y="3576968"/>
            <a:ext cx="1391403" cy="77372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>
                <a:solidFill>
                  <a:schemeClr val="bg1"/>
                </a:solidFill>
              </a:rPr>
              <a:t>Povinné VO</a:t>
            </a:r>
          </a:p>
        </p:txBody>
      </p:sp>
      <p:sp>
        <p:nvSpPr>
          <p:cNvPr id="34" name="Pravá jednoduchá zátvorka 33">
            <a:extLst>
              <a:ext uri="{FF2B5EF4-FFF2-40B4-BE49-F238E27FC236}">
                <a16:creationId xmlns:a16="http://schemas.microsoft.com/office/drawing/2014/main" id="{3C1702F5-9577-7D66-C587-1873E01CA58C}"/>
              </a:ext>
            </a:extLst>
          </p:cNvPr>
          <p:cNvSpPr/>
          <p:nvPr/>
        </p:nvSpPr>
        <p:spPr>
          <a:xfrm rot="16200000">
            <a:off x="8830654" y="1450017"/>
            <a:ext cx="154257" cy="188976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400"/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49C841DF-2955-DD6E-936E-94D765F215F4}"/>
              </a:ext>
            </a:extLst>
          </p:cNvPr>
          <p:cNvSpPr txBox="1"/>
          <p:nvPr/>
        </p:nvSpPr>
        <p:spPr>
          <a:xfrm>
            <a:off x="10241519" y="2045592"/>
            <a:ext cx="914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cca 60 dní</a:t>
            </a:r>
          </a:p>
        </p:txBody>
      </p:sp>
      <p:sp>
        <p:nvSpPr>
          <p:cNvPr id="36" name="Zahnutý roh 27">
            <a:extLst>
              <a:ext uri="{FF2B5EF4-FFF2-40B4-BE49-F238E27FC236}">
                <a16:creationId xmlns:a16="http://schemas.microsoft.com/office/drawing/2014/main" id="{25C7DF22-8CB6-9093-9F28-D70CD2B4972D}"/>
              </a:ext>
            </a:extLst>
          </p:cNvPr>
          <p:cNvSpPr/>
          <p:nvPr/>
        </p:nvSpPr>
        <p:spPr>
          <a:xfrm>
            <a:off x="3360021" y="2573961"/>
            <a:ext cx="1100409" cy="447690"/>
          </a:xfrm>
          <a:prstGeom prst="foldedCorne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k-SK" sz="1200" dirty="0">
                <a:solidFill>
                  <a:srgbClr val="C00000"/>
                </a:solidFill>
              </a:rPr>
              <a:t>Ustanovenie KO</a:t>
            </a:r>
          </a:p>
        </p:txBody>
      </p:sp>
      <p:cxnSp>
        <p:nvCxnSpPr>
          <p:cNvPr id="37" name="Rovná spojovacia šípka 36">
            <a:extLst>
              <a:ext uri="{FF2B5EF4-FFF2-40B4-BE49-F238E27FC236}">
                <a16:creationId xmlns:a16="http://schemas.microsoft.com/office/drawing/2014/main" id="{25B42039-1DA8-07ED-DB49-3F2BE1B412D6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3910226" y="3021651"/>
            <a:ext cx="0" cy="70929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ovná spojovacia šípka 37">
            <a:extLst>
              <a:ext uri="{FF2B5EF4-FFF2-40B4-BE49-F238E27FC236}">
                <a16:creationId xmlns:a16="http://schemas.microsoft.com/office/drawing/2014/main" id="{C8CB4359-5DDF-DDF3-CDB7-46FAC424BDE0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5878706" y="3021651"/>
            <a:ext cx="0" cy="70929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ovná spojovacia šípka 38">
            <a:extLst>
              <a:ext uri="{FF2B5EF4-FFF2-40B4-BE49-F238E27FC236}">
                <a16:creationId xmlns:a16="http://schemas.microsoft.com/office/drawing/2014/main" id="{0831104F-7DAA-A4AD-9002-53561968C626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7911363" y="3015734"/>
            <a:ext cx="0" cy="67234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BlokTextu 39">
            <a:extLst>
              <a:ext uri="{FF2B5EF4-FFF2-40B4-BE49-F238E27FC236}">
                <a16:creationId xmlns:a16="http://schemas.microsoft.com/office/drawing/2014/main" id="{C4229084-0F59-C5D8-F43E-E57E25A66E5F}"/>
              </a:ext>
            </a:extLst>
          </p:cNvPr>
          <p:cNvSpPr txBox="1"/>
          <p:nvPr/>
        </p:nvSpPr>
        <p:spPr>
          <a:xfrm>
            <a:off x="8634309" y="2045592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7 dní</a:t>
            </a:r>
          </a:p>
        </p:txBody>
      </p:sp>
      <p:sp>
        <p:nvSpPr>
          <p:cNvPr id="41" name="Pravá jednoduchá zátvorka 40">
            <a:extLst>
              <a:ext uri="{FF2B5EF4-FFF2-40B4-BE49-F238E27FC236}">
                <a16:creationId xmlns:a16="http://schemas.microsoft.com/office/drawing/2014/main" id="{A5FA1601-B1F9-950D-F147-772245F4A065}"/>
              </a:ext>
            </a:extLst>
          </p:cNvPr>
          <p:cNvSpPr/>
          <p:nvPr/>
        </p:nvSpPr>
        <p:spPr>
          <a:xfrm rot="16200000">
            <a:off x="10621769" y="1634560"/>
            <a:ext cx="154257" cy="1520663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400"/>
          </a:p>
        </p:txBody>
      </p:sp>
      <p:sp>
        <p:nvSpPr>
          <p:cNvPr id="42" name="Zahnutý roh 38">
            <a:extLst>
              <a:ext uri="{FF2B5EF4-FFF2-40B4-BE49-F238E27FC236}">
                <a16:creationId xmlns:a16="http://schemas.microsoft.com/office/drawing/2014/main" id="{48845A57-150B-BD6F-9705-B5C8992FF8F1}"/>
              </a:ext>
            </a:extLst>
          </p:cNvPr>
          <p:cNvSpPr/>
          <p:nvPr/>
        </p:nvSpPr>
        <p:spPr>
          <a:xfrm>
            <a:off x="9443757" y="4565363"/>
            <a:ext cx="2169123" cy="486366"/>
          </a:xfrm>
          <a:prstGeom prst="foldedCorner">
            <a:avLst/>
          </a:prstGeom>
          <a:solidFill>
            <a:srgbClr val="FFFF66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k-SK" sz="1200" dirty="0">
                <a:solidFill>
                  <a:srgbClr val="C00000"/>
                </a:solidFill>
              </a:rPr>
              <a:t>Vyhláška</a:t>
            </a:r>
          </a:p>
          <a:p>
            <a:pPr algn="ctr"/>
            <a:r>
              <a:rPr lang="sk-SK" sz="1200" dirty="0">
                <a:solidFill>
                  <a:srgbClr val="C00000"/>
                </a:solidFill>
              </a:rPr>
              <a:t>Y</a:t>
            </a:r>
          </a:p>
        </p:txBody>
      </p:sp>
      <p:cxnSp>
        <p:nvCxnSpPr>
          <p:cNvPr id="43" name="Rovná spojovacia šípka 42">
            <a:extLst>
              <a:ext uri="{FF2B5EF4-FFF2-40B4-BE49-F238E27FC236}">
                <a16:creationId xmlns:a16="http://schemas.microsoft.com/office/drawing/2014/main" id="{7E4A4887-5DA4-441C-F3FF-0FB2FE059756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9938566" y="3035091"/>
            <a:ext cx="0" cy="65298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ahnutý roh 38">
            <a:extLst>
              <a:ext uri="{FF2B5EF4-FFF2-40B4-BE49-F238E27FC236}">
                <a16:creationId xmlns:a16="http://schemas.microsoft.com/office/drawing/2014/main" id="{C0D3F3EF-2AE2-160D-E9EB-3959D630276C}"/>
              </a:ext>
            </a:extLst>
          </p:cNvPr>
          <p:cNvSpPr/>
          <p:nvPr/>
        </p:nvSpPr>
        <p:spPr>
          <a:xfrm>
            <a:off x="8532497" y="4565363"/>
            <a:ext cx="812839" cy="1018092"/>
          </a:xfrm>
          <a:prstGeom prst="foldedCorner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k-SK" sz="1200" dirty="0">
                <a:solidFill>
                  <a:srgbClr val="C00000"/>
                </a:solidFill>
              </a:rPr>
              <a:t>CSP Zák. 165/2015</a:t>
            </a:r>
          </a:p>
          <a:p>
            <a:pPr algn="ctr"/>
            <a:endParaRPr lang="sk-SK" sz="1200" dirty="0">
              <a:solidFill>
                <a:srgbClr val="C00000"/>
              </a:solidFill>
            </a:endParaRPr>
          </a:p>
          <a:p>
            <a:pPr algn="ctr"/>
            <a:r>
              <a:rPr lang="sk-SK" sz="1200" dirty="0">
                <a:solidFill>
                  <a:srgbClr val="C00000"/>
                </a:solidFill>
              </a:rPr>
              <a:t>Hlava II.</a:t>
            </a:r>
          </a:p>
        </p:txBody>
      </p:sp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CDF72928-484A-AA1C-5532-1FF777443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29305"/>
            <a:ext cx="2472271" cy="365125"/>
          </a:xfrm>
        </p:spPr>
        <p:txBody>
          <a:bodyPr/>
          <a:lstStyle/>
          <a:p>
            <a:r>
              <a:rPr lang="sk-SK" dirty="0"/>
              <a:t>Trnava, 19.10.2022</a:t>
            </a:r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CDDF97DA-C030-D806-9E2D-C5681F2D5058}"/>
              </a:ext>
            </a:extLst>
          </p:cNvPr>
          <p:cNvSpPr txBox="1">
            <a:spLocks/>
          </p:cNvSpPr>
          <p:nvPr/>
        </p:nvSpPr>
        <p:spPr>
          <a:xfrm>
            <a:off x="3686185" y="642930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Kolízny opatrovník ako zástupca dieťaťa v súdnych sporoch UPPRD</a:t>
            </a:r>
          </a:p>
        </p:txBody>
      </p:sp>
    </p:spTree>
    <p:extLst>
      <p:ext uri="{BB962C8B-B14F-4D97-AF65-F5344CB8AC3E}">
        <p14:creationId xmlns:p14="http://schemas.microsoft.com/office/powerpoint/2010/main" val="19145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1. Aktuálny stav UPPRD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1.1 Predmet konania o UPPRD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7FEBF17-AABB-4D93-AEB7-9228924E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29305"/>
            <a:ext cx="1312025" cy="365125"/>
          </a:xfrm>
        </p:spPr>
        <p:txBody>
          <a:bodyPr/>
          <a:lstStyle/>
          <a:p>
            <a:r>
              <a:rPr lang="sk-SK" dirty="0"/>
              <a:t>Snímka </a:t>
            </a:r>
            <a:fld id="{FAD0F4F8-CDF9-4683-9DF9-53F80484845B}" type="slidenum">
              <a:rPr lang="sk-SK" smtClean="0"/>
              <a:t>3</a:t>
            </a:fld>
            <a:endParaRPr lang="sk-SK" dirty="0"/>
          </a:p>
        </p:txBody>
      </p:sp>
      <p:sp>
        <p:nvSpPr>
          <p:cNvPr id="30" name="Rovnoramenný trojuholník 29">
            <a:extLst>
              <a:ext uri="{FF2B5EF4-FFF2-40B4-BE49-F238E27FC236}">
                <a16:creationId xmlns:a16="http://schemas.microsoft.com/office/drawing/2014/main" id="{C1E65812-128C-A678-AC34-60EE6EC63B73}"/>
              </a:ext>
            </a:extLst>
          </p:cNvPr>
          <p:cNvSpPr/>
          <p:nvPr/>
        </p:nvSpPr>
        <p:spPr>
          <a:xfrm>
            <a:off x="3575721" y="2927846"/>
            <a:ext cx="4824535" cy="2805410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bdĺžnik: zaoblené rohy 30">
            <a:extLst>
              <a:ext uri="{FF2B5EF4-FFF2-40B4-BE49-F238E27FC236}">
                <a16:creationId xmlns:a16="http://schemas.microsoft.com/office/drawing/2014/main" id="{3BF5CD8D-2518-DED3-8120-A105EDEE30B6}"/>
              </a:ext>
            </a:extLst>
          </p:cNvPr>
          <p:cNvSpPr/>
          <p:nvPr/>
        </p:nvSpPr>
        <p:spPr>
          <a:xfrm>
            <a:off x="2567608" y="5138181"/>
            <a:ext cx="1512168" cy="79208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Styk</a:t>
            </a:r>
          </a:p>
        </p:txBody>
      </p:sp>
      <p:sp>
        <p:nvSpPr>
          <p:cNvPr id="32" name="Obdĺžnik: zaoblené rohy 31">
            <a:extLst>
              <a:ext uri="{FF2B5EF4-FFF2-40B4-BE49-F238E27FC236}">
                <a16:creationId xmlns:a16="http://schemas.microsoft.com/office/drawing/2014/main" id="{EDA16FC0-0ED2-1C46-8547-3C7C3E143927}"/>
              </a:ext>
            </a:extLst>
          </p:cNvPr>
          <p:cNvSpPr/>
          <p:nvPr/>
        </p:nvSpPr>
        <p:spPr>
          <a:xfrm>
            <a:off x="7912976" y="5138181"/>
            <a:ext cx="1512168" cy="79208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Výživné</a:t>
            </a:r>
          </a:p>
        </p:txBody>
      </p:sp>
      <p:sp>
        <p:nvSpPr>
          <p:cNvPr id="33" name="Obdĺžnik: zaoblené rohy 32">
            <a:extLst>
              <a:ext uri="{FF2B5EF4-FFF2-40B4-BE49-F238E27FC236}">
                <a16:creationId xmlns:a16="http://schemas.microsoft.com/office/drawing/2014/main" id="{7FECAE2C-8174-9120-BFC7-8192AD90A511}"/>
              </a:ext>
            </a:extLst>
          </p:cNvPr>
          <p:cNvSpPr/>
          <p:nvPr/>
        </p:nvSpPr>
        <p:spPr>
          <a:xfrm>
            <a:off x="5231903" y="2636912"/>
            <a:ext cx="1512168" cy="79208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Starostlivosť</a:t>
            </a:r>
          </a:p>
        </p:txBody>
      </p:sp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5423B92B-2F45-A946-BB05-063270EC8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29305"/>
            <a:ext cx="2472271" cy="365125"/>
          </a:xfrm>
        </p:spPr>
        <p:txBody>
          <a:bodyPr/>
          <a:lstStyle/>
          <a:p>
            <a:r>
              <a:rPr lang="sk-SK" dirty="0"/>
              <a:t>Trnava, 19.10.2022</a:t>
            </a:r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EDAB388E-E304-9E16-CA36-2C684B223A5A}"/>
              </a:ext>
            </a:extLst>
          </p:cNvPr>
          <p:cNvSpPr txBox="1">
            <a:spLocks/>
          </p:cNvSpPr>
          <p:nvPr/>
        </p:nvSpPr>
        <p:spPr>
          <a:xfrm>
            <a:off x="3686185" y="642930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Kolízny opatrovník ako zástupca dieťaťa v súdnych sporoch UPPRD</a:t>
            </a:r>
          </a:p>
        </p:txBody>
      </p:sp>
    </p:spTree>
    <p:extLst>
      <p:ext uri="{BB962C8B-B14F-4D97-AF65-F5344CB8AC3E}">
        <p14:creationId xmlns:p14="http://schemas.microsoft.com/office/powerpoint/2010/main" val="392525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1. Aktuálny stav UPPRD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1.1 Predmet konania o UPPRD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7FEBF17-AABB-4D93-AEB7-9228924E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29305"/>
            <a:ext cx="1312025" cy="365125"/>
          </a:xfrm>
        </p:spPr>
        <p:txBody>
          <a:bodyPr/>
          <a:lstStyle/>
          <a:p>
            <a:r>
              <a:rPr lang="sk-SK" dirty="0"/>
              <a:t>Snímka </a:t>
            </a:r>
            <a:fld id="{FAD0F4F8-CDF9-4683-9DF9-53F80484845B}" type="slidenum">
              <a:rPr lang="sk-SK" smtClean="0"/>
              <a:t>4</a:t>
            </a:fld>
            <a:endParaRPr lang="sk-SK" dirty="0"/>
          </a:p>
        </p:txBody>
      </p:sp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5423B92B-2F45-A946-BB05-063270EC8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29305"/>
            <a:ext cx="2472271" cy="365125"/>
          </a:xfrm>
        </p:spPr>
        <p:txBody>
          <a:bodyPr/>
          <a:lstStyle/>
          <a:p>
            <a:r>
              <a:rPr lang="sk-SK" dirty="0"/>
              <a:t>Trnava, 19.10.2022</a:t>
            </a:r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EDAB388E-E304-9E16-CA36-2C684B223A5A}"/>
              </a:ext>
            </a:extLst>
          </p:cNvPr>
          <p:cNvSpPr txBox="1">
            <a:spLocks/>
          </p:cNvSpPr>
          <p:nvPr/>
        </p:nvSpPr>
        <p:spPr>
          <a:xfrm>
            <a:off x="3686185" y="642930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Kolízny opatrovník ako zástupca dieťaťa v súdnych sporoch UPPRD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47D2C494-27A1-3CAB-798D-8B67E185AFE8}"/>
              </a:ext>
            </a:extLst>
          </p:cNvPr>
          <p:cNvSpPr/>
          <p:nvPr/>
        </p:nvSpPr>
        <p:spPr>
          <a:xfrm>
            <a:off x="4184635" y="3412582"/>
            <a:ext cx="750277" cy="6682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7F53C861-C032-2123-4BE9-AF3D17C10C77}"/>
              </a:ext>
            </a:extLst>
          </p:cNvPr>
          <p:cNvSpPr/>
          <p:nvPr/>
        </p:nvSpPr>
        <p:spPr>
          <a:xfrm>
            <a:off x="6654297" y="3417651"/>
            <a:ext cx="750277" cy="6682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1E54E469-3F1C-2A73-F622-3AE933DFFF9D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4934912" y="3746690"/>
            <a:ext cx="1719385" cy="5069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>
            <a:extLst>
              <a:ext uri="{FF2B5EF4-FFF2-40B4-BE49-F238E27FC236}">
                <a16:creationId xmlns:a16="http://schemas.microsoft.com/office/drawing/2014/main" id="{11397423-6945-3A81-A25F-15830A5C6C60}"/>
              </a:ext>
            </a:extLst>
          </p:cNvPr>
          <p:cNvSpPr txBox="1"/>
          <p:nvPr/>
        </p:nvSpPr>
        <p:spPr>
          <a:xfrm>
            <a:off x="5541169" y="3597653"/>
            <a:ext cx="50687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spor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1019D526-CB7C-75F9-AF14-14E848274B47}"/>
              </a:ext>
            </a:extLst>
          </p:cNvPr>
          <p:cNvSpPr txBox="1"/>
          <p:nvPr/>
        </p:nvSpPr>
        <p:spPr>
          <a:xfrm>
            <a:off x="4316926" y="3574863"/>
            <a:ext cx="52738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Otec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7FAB553B-C148-D881-CAEC-736AABBA4466}"/>
              </a:ext>
            </a:extLst>
          </p:cNvPr>
          <p:cNvSpPr txBox="1"/>
          <p:nvPr/>
        </p:nvSpPr>
        <p:spPr>
          <a:xfrm>
            <a:off x="6709835" y="3596486"/>
            <a:ext cx="64960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Matka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19EA2F8B-361F-6B10-BD48-53B5831469CC}"/>
              </a:ext>
            </a:extLst>
          </p:cNvPr>
          <p:cNvSpPr/>
          <p:nvPr/>
        </p:nvSpPr>
        <p:spPr>
          <a:xfrm>
            <a:off x="2682271" y="3412582"/>
            <a:ext cx="750277" cy="6682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438302A4-A1E0-9D5B-F24C-A8FF069F5DE9}"/>
              </a:ext>
            </a:extLst>
          </p:cNvPr>
          <p:cNvSpPr txBox="1"/>
          <p:nvPr/>
        </p:nvSpPr>
        <p:spPr>
          <a:xfrm>
            <a:off x="2736006" y="3574863"/>
            <a:ext cx="64280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Strýko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8981B2E3-B087-FB02-E9EC-D4DEB605D56F}"/>
              </a:ext>
            </a:extLst>
          </p:cNvPr>
          <p:cNvSpPr/>
          <p:nvPr/>
        </p:nvSpPr>
        <p:spPr>
          <a:xfrm>
            <a:off x="1682600" y="3412582"/>
            <a:ext cx="750277" cy="6682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259FD372-850C-C7D2-F858-4B8C4E41322B}"/>
              </a:ext>
            </a:extLst>
          </p:cNvPr>
          <p:cNvSpPr txBox="1"/>
          <p:nvPr/>
        </p:nvSpPr>
        <p:spPr>
          <a:xfrm>
            <a:off x="1812254" y="3574863"/>
            <a:ext cx="49096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Teta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67D4A672-58DA-F885-11F1-69B0858CDC31}"/>
              </a:ext>
            </a:extLst>
          </p:cNvPr>
          <p:cNvSpPr/>
          <p:nvPr/>
        </p:nvSpPr>
        <p:spPr>
          <a:xfrm>
            <a:off x="1682600" y="4315259"/>
            <a:ext cx="750277" cy="6682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F51DCB9C-C004-027F-3D01-4AB64AE27B16}"/>
              </a:ext>
            </a:extLst>
          </p:cNvPr>
          <p:cNvSpPr txBox="1"/>
          <p:nvPr/>
        </p:nvSpPr>
        <p:spPr>
          <a:xfrm>
            <a:off x="1611622" y="4477540"/>
            <a:ext cx="93269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Sesternica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075467F7-BE7D-1511-EF5B-BB0AE7B9B86B}"/>
              </a:ext>
            </a:extLst>
          </p:cNvPr>
          <p:cNvSpPr/>
          <p:nvPr/>
        </p:nvSpPr>
        <p:spPr>
          <a:xfrm>
            <a:off x="2682271" y="4315259"/>
            <a:ext cx="750277" cy="6682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B9EB3FF1-9FA9-4350-CE50-85BE2AA8BA40}"/>
              </a:ext>
            </a:extLst>
          </p:cNvPr>
          <p:cNvSpPr txBox="1"/>
          <p:nvPr/>
        </p:nvSpPr>
        <p:spPr>
          <a:xfrm>
            <a:off x="2611293" y="4477540"/>
            <a:ext cx="89223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Bratranec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340E7079-6D42-CEEF-D6E7-F9A84B981652}"/>
              </a:ext>
            </a:extLst>
          </p:cNvPr>
          <p:cNvSpPr/>
          <p:nvPr/>
        </p:nvSpPr>
        <p:spPr>
          <a:xfrm>
            <a:off x="1682600" y="2490941"/>
            <a:ext cx="750277" cy="6682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4D652D1A-22E1-2BAF-D313-3CA7A339C52E}"/>
              </a:ext>
            </a:extLst>
          </p:cNvPr>
          <p:cNvSpPr txBox="1"/>
          <p:nvPr/>
        </p:nvSpPr>
        <p:spPr>
          <a:xfrm>
            <a:off x="1732777" y="2653222"/>
            <a:ext cx="64992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Dedko</a:t>
            </a: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054475E6-903F-D202-7E82-620F0B01A6FF}"/>
              </a:ext>
            </a:extLst>
          </p:cNvPr>
          <p:cNvSpPr/>
          <p:nvPr/>
        </p:nvSpPr>
        <p:spPr>
          <a:xfrm>
            <a:off x="2682271" y="2490941"/>
            <a:ext cx="750277" cy="6682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EA8ED8E1-3937-9319-37BB-1AD292679D44}"/>
              </a:ext>
            </a:extLst>
          </p:cNvPr>
          <p:cNvSpPr txBox="1"/>
          <p:nvPr/>
        </p:nvSpPr>
        <p:spPr>
          <a:xfrm>
            <a:off x="2749985" y="2653222"/>
            <a:ext cx="62882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Babka</a:t>
            </a: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3659F548-EA6E-DCC2-011D-70B0AFE3DE77}"/>
              </a:ext>
            </a:extLst>
          </p:cNvPr>
          <p:cNvSpPr/>
          <p:nvPr/>
        </p:nvSpPr>
        <p:spPr>
          <a:xfrm>
            <a:off x="9133521" y="3412582"/>
            <a:ext cx="750277" cy="6682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ACCFE827-7EB5-68F9-8379-3614F2AB8A07}"/>
              </a:ext>
            </a:extLst>
          </p:cNvPr>
          <p:cNvSpPr txBox="1"/>
          <p:nvPr/>
        </p:nvSpPr>
        <p:spPr>
          <a:xfrm>
            <a:off x="9187256" y="3574863"/>
            <a:ext cx="64280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Strýko</a:t>
            </a:r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15D88869-6E2C-8992-795E-43DDCEAA67AB}"/>
              </a:ext>
            </a:extLst>
          </p:cNvPr>
          <p:cNvSpPr/>
          <p:nvPr/>
        </p:nvSpPr>
        <p:spPr>
          <a:xfrm>
            <a:off x="8133850" y="3412582"/>
            <a:ext cx="750277" cy="6682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ACB87CA6-2109-0DB3-9CF2-A6044EF0D765}"/>
              </a:ext>
            </a:extLst>
          </p:cNvPr>
          <p:cNvSpPr txBox="1"/>
          <p:nvPr/>
        </p:nvSpPr>
        <p:spPr>
          <a:xfrm>
            <a:off x="8263504" y="3574863"/>
            <a:ext cx="49096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Teta</a:t>
            </a:r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08553374-9C77-33FB-F5BE-8AE8C4D690B8}"/>
              </a:ext>
            </a:extLst>
          </p:cNvPr>
          <p:cNvSpPr/>
          <p:nvPr/>
        </p:nvSpPr>
        <p:spPr>
          <a:xfrm>
            <a:off x="8133850" y="4315259"/>
            <a:ext cx="750277" cy="6682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354FD4B0-B10E-7FF7-0774-C47258D7FD6E}"/>
              </a:ext>
            </a:extLst>
          </p:cNvPr>
          <p:cNvSpPr txBox="1"/>
          <p:nvPr/>
        </p:nvSpPr>
        <p:spPr>
          <a:xfrm>
            <a:off x="8062872" y="4477540"/>
            <a:ext cx="93269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Sesternica</a:t>
            </a:r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B37F0A21-4FD4-306C-3595-FCE40B7FA770}"/>
              </a:ext>
            </a:extLst>
          </p:cNvPr>
          <p:cNvSpPr/>
          <p:nvPr/>
        </p:nvSpPr>
        <p:spPr>
          <a:xfrm>
            <a:off x="9133521" y="4315259"/>
            <a:ext cx="750277" cy="6682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39" name="BlokTextu 38">
            <a:extLst>
              <a:ext uri="{FF2B5EF4-FFF2-40B4-BE49-F238E27FC236}">
                <a16:creationId xmlns:a16="http://schemas.microsoft.com/office/drawing/2014/main" id="{3FBB6F0C-7009-DB11-1E9A-A5ADE958FA53}"/>
              </a:ext>
            </a:extLst>
          </p:cNvPr>
          <p:cNvSpPr txBox="1"/>
          <p:nvPr/>
        </p:nvSpPr>
        <p:spPr>
          <a:xfrm>
            <a:off x="9062543" y="4477540"/>
            <a:ext cx="89223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Bratranec</a:t>
            </a:r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514DA89A-0DB2-48E6-97AF-A7839449044C}"/>
              </a:ext>
            </a:extLst>
          </p:cNvPr>
          <p:cNvSpPr/>
          <p:nvPr/>
        </p:nvSpPr>
        <p:spPr>
          <a:xfrm>
            <a:off x="8133850" y="2490941"/>
            <a:ext cx="750277" cy="6682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41" name="BlokTextu 40">
            <a:extLst>
              <a:ext uri="{FF2B5EF4-FFF2-40B4-BE49-F238E27FC236}">
                <a16:creationId xmlns:a16="http://schemas.microsoft.com/office/drawing/2014/main" id="{D82005A0-AC7D-9F0D-D94B-A130C90BC3A3}"/>
              </a:ext>
            </a:extLst>
          </p:cNvPr>
          <p:cNvSpPr txBox="1"/>
          <p:nvPr/>
        </p:nvSpPr>
        <p:spPr>
          <a:xfrm>
            <a:off x="8184027" y="2653222"/>
            <a:ext cx="6499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Dedko</a:t>
            </a:r>
          </a:p>
        </p:txBody>
      </p:sp>
      <p:sp>
        <p:nvSpPr>
          <p:cNvPr id="42" name="Ovál 41">
            <a:extLst>
              <a:ext uri="{FF2B5EF4-FFF2-40B4-BE49-F238E27FC236}">
                <a16:creationId xmlns:a16="http://schemas.microsoft.com/office/drawing/2014/main" id="{E4199927-D797-E04A-E9A8-EF81DECA0559}"/>
              </a:ext>
            </a:extLst>
          </p:cNvPr>
          <p:cNvSpPr/>
          <p:nvPr/>
        </p:nvSpPr>
        <p:spPr>
          <a:xfrm>
            <a:off x="9133521" y="2490941"/>
            <a:ext cx="750277" cy="6682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43" name="BlokTextu 42">
            <a:extLst>
              <a:ext uri="{FF2B5EF4-FFF2-40B4-BE49-F238E27FC236}">
                <a16:creationId xmlns:a16="http://schemas.microsoft.com/office/drawing/2014/main" id="{04928796-376F-6A21-5610-6F21A60FB558}"/>
              </a:ext>
            </a:extLst>
          </p:cNvPr>
          <p:cNvSpPr txBox="1"/>
          <p:nvPr/>
        </p:nvSpPr>
        <p:spPr>
          <a:xfrm>
            <a:off x="9201235" y="2653222"/>
            <a:ext cx="62882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Babka</a:t>
            </a:r>
          </a:p>
        </p:txBody>
      </p:sp>
      <p:sp>
        <p:nvSpPr>
          <p:cNvPr id="44" name="Obdĺžnik: zaoblené rohy 43">
            <a:extLst>
              <a:ext uri="{FF2B5EF4-FFF2-40B4-BE49-F238E27FC236}">
                <a16:creationId xmlns:a16="http://schemas.microsoft.com/office/drawing/2014/main" id="{A58686FF-FB16-AA0F-2DA7-F88C422C1D47}"/>
              </a:ext>
            </a:extLst>
          </p:cNvPr>
          <p:cNvSpPr/>
          <p:nvPr/>
        </p:nvSpPr>
        <p:spPr>
          <a:xfrm>
            <a:off x="1255872" y="2270024"/>
            <a:ext cx="2602785" cy="2942838"/>
          </a:xfrm>
          <a:prstGeom prst="roundRect">
            <a:avLst>
              <a:gd name="adj" fmla="val 8091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5" name="Obdĺžnik: zaoblené rohy 44">
            <a:extLst>
              <a:ext uri="{FF2B5EF4-FFF2-40B4-BE49-F238E27FC236}">
                <a16:creationId xmlns:a16="http://schemas.microsoft.com/office/drawing/2014/main" id="{8D566269-A1A7-BE64-0A38-2D355A9081CD}"/>
              </a:ext>
            </a:extLst>
          </p:cNvPr>
          <p:cNvSpPr/>
          <p:nvPr/>
        </p:nvSpPr>
        <p:spPr>
          <a:xfrm>
            <a:off x="7730552" y="2270024"/>
            <a:ext cx="2602785" cy="2942838"/>
          </a:xfrm>
          <a:prstGeom prst="roundRect">
            <a:avLst>
              <a:gd name="adj" fmla="val 8091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6" name="BlokTextu 45">
            <a:extLst>
              <a:ext uri="{FF2B5EF4-FFF2-40B4-BE49-F238E27FC236}">
                <a16:creationId xmlns:a16="http://schemas.microsoft.com/office/drawing/2014/main" id="{D2730D67-2AD0-18E1-5478-7F338529088A}"/>
              </a:ext>
            </a:extLst>
          </p:cNvPr>
          <p:cNvSpPr txBox="1"/>
          <p:nvPr/>
        </p:nvSpPr>
        <p:spPr>
          <a:xfrm>
            <a:off x="2019817" y="5312398"/>
            <a:ext cx="104458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Rodina otca</a:t>
            </a:r>
          </a:p>
        </p:txBody>
      </p:sp>
      <p:sp>
        <p:nvSpPr>
          <p:cNvPr id="47" name="BlokTextu 46">
            <a:extLst>
              <a:ext uri="{FF2B5EF4-FFF2-40B4-BE49-F238E27FC236}">
                <a16:creationId xmlns:a16="http://schemas.microsoft.com/office/drawing/2014/main" id="{E03DB0F0-2DAE-A1E4-C778-21757117FF25}"/>
              </a:ext>
            </a:extLst>
          </p:cNvPr>
          <p:cNvSpPr txBox="1"/>
          <p:nvPr/>
        </p:nvSpPr>
        <p:spPr>
          <a:xfrm>
            <a:off x="8471067" y="5312398"/>
            <a:ext cx="118282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Rodina matky</a:t>
            </a:r>
          </a:p>
        </p:txBody>
      </p:sp>
    </p:spTree>
    <p:extLst>
      <p:ext uri="{BB962C8B-B14F-4D97-AF65-F5344CB8AC3E}">
        <p14:creationId xmlns:p14="http://schemas.microsoft.com/office/powerpoint/2010/main" val="373898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1. Aktuálny stav UPPRD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1.2 Účastníci konania o UPPRD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7FEBF17-AABB-4D93-AEB7-9228924E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29305"/>
            <a:ext cx="1312025" cy="365125"/>
          </a:xfrm>
        </p:spPr>
        <p:txBody>
          <a:bodyPr/>
          <a:lstStyle/>
          <a:p>
            <a:r>
              <a:rPr lang="sk-SK" dirty="0"/>
              <a:t>Snímka </a:t>
            </a:r>
            <a:fld id="{FAD0F4F8-CDF9-4683-9DF9-53F80484845B}" type="slidenum">
              <a:rPr lang="sk-SK" smtClean="0"/>
              <a:t>5</a:t>
            </a:fld>
            <a:endParaRPr lang="sk-SK" dirty="0"/>
          </a:p>
        </p:txBody>
      </p:sp>
      <p:sp>
        <p:nvSpPr>
          <p:cNvPr id="18" name="Obdĺžnik: zaoblené rohy 17">
            <a:extLst>
              <a:ext uri="{FF2B5EF4-FFF2-40B4-BE49-F238E27FC236}">
                <a16:creationId xmlns:a16="http://schemas.microsoft.com/office/drawing/2014/main" id="{89231710-42AA-5745-18F8-EBB64D0D0147}"/>
              </a:ext>
            </a:extLst>
          </p:cNvPr>
          <p:cNvSpPr/>
          <p:nvPr/>
        </p:nvSpPr>
        <p:spPr>
          <a:xfrm>
            <a:off x="4223792" y="3645024"/>
            <a:ext cx="1512168" cy="7920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Rodič (OS)</a:t>
            </a:r>
          </a:p>
        </p:txBody>
      </p:sp>
      <p:sp>
        <p:nvSpPr>
          <p:cNvPr id="20" name="Obdĺžnik: zaoblené rohy 19">
            <a:extLst>
              <a:ext uri="{FF2B5EF4-FFF2-40B4-BE49-F238E27FC236}">
                <a16:creationId xmlns:a16="http://schemas.microsoft.com/office/drawing/2014/main" id="{0FA28EC0-8A07-2C86-EC1B-861DFA475845}"/>
              </a:ext>
            </a:extLst>
          </p:cNvPr>
          <p:cNvSpPr/>
          <p:nvPr/>
        </p:nvSpPr>
        <p:spPr>
          <a:xfrm>
            <a:off x="3743592" y="4673981"/>
            <a:ext cx="1512168" cy="79208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Sudca</a:t>
            </a:r>
          </a:p>
        </p:txBody>
      </p:sp>
      <p:sp>
        <p:nvSpPr>
          <p:cNvPr id="21" name="Obdĺžnik: zaoblené rohy 20">
            <a:extLst>
              <a:ext uri="{FF2B5EF4-FFF2-40B4-BE49-F238E27FC236}">
                <a16:creationId xmlns:a16="http://schemas.microsoft.com/office/drawing/2014/main" id="{E6FE6C16-85BC-C768-AAAD-26483527459D}"/>
              </a:ext>
            </a:extLst>
          </p:cNvPr>
          <p:cNvSpPr/>
          <p:nvPr/>
        </p:nvSpPr>
        <p:spPr>
          <a:xfrm>
            <a:off x="2076553" y="4673981"/>
            <a:ext cx="1512168" cy="79208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KO</a:t>
            </a:r>
          </a:p>
        </p:txBody>
      </p:sp>
      <p:sp>
        <p:nvSpPr>
          <p:cNvPr id="25" name="Obdĺžnik: zaoblené rohy 24">
            <a:extLst>
              <a:ext uri="{FF2B5EF4-FFF2-40B4-BE49-F238E27FC236}">
                <a16:creationId xmlns:a16="http://schemas.microsoft.com/office/drawing/2014/main" id="{F10DE42A-4BB3-663D-CAC6-ACFA74AF4F9B}"/>
              </a:ext>
            </a:extLst>
          </p:cNvPr>
          <p:cNvSpPr/>
          <p:nvPr/>
        </p:nvSpPr>
        <p:spPr>
          <a:xfrm>
            <a:off x="5410631" y="4673981"/>
            <a:ext cx="1512168" cy="79208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Advokát</a:t>
            </a:r>
          </a:p>
        </p:txBody>
      </p:sp>
      <p:sp>
        <p:nvSpPr>
          <p:cNvPr id="26" name="Obdĺžnik: zaoblené rohy 25">
            <a:extLst>
              <a:ext uri="{FF2B5EF4-FFF2-40B4-BE49-F238E27FC236}">
                <a16:creationId xmlns:a16="http://schemas.microsoft.com/office/drawing/2014/main" id="{EC3EA34F-EE87-B83E-1AC0-CA5A9ED7B1A4}"/>
              </a:ext>
            </a:extLst>
          </p:cNvPr>
          <p:cNvSpPr/>
          <p:nvPr/>
        </p:nvSpPr>
        <p:spPr>
          <a:xfrm>
            <a:off x="5410631" y="2616134"/>
            <a:ext cx="1512168" cy="79208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Dieťa</a:t>
            </a:r>
          </a:p>
        </p:txBody>
      </p:sp>
      <p:sp>
        <p:nvSpPr>
          <p:cNvPr id="27" name="Obdĺžnik: zaoblené rohy 26">
            <a:extLst>
              <a:ext uri="{FF2B5EF4-FFF2-40B4-BE49-F238E27FC236}">
                <a16:creationId xmlns:a16="http://schemas.microsoft.com/office/drawing/2014/main" id="{6A4207D6-94FF-EB62-CA8D-23611D311BF7}"/>
              </a:ext>
            </a:extLst>
          </p:cNvPr>
          <p:cNvSpPr/>
          <p:nvPr/>
        </p:nvSpPr>
        <p:spPr>
          <a:xfrm>
            <a:off x="7086452" y="4673981"/>
            <a:ext cx="1512168" cy="79208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Znalec</a:t>
            </a:r>
          </a:p>
        </p:txBody>
      </p:sp>
      <p:sp>
        <p:nvSpPr>
          <p:cNvPr id="28" name="Obdĺžnik: zaoblené rohy 27">
            <a:extLst>
              <a:ext uri="{FF2B5EF4-FFF2-40B4-BE49-F238E27FC236}">
                <a16:creationId xmlns:a16="http://schemas.microsoft.com/office/drawing/2014/main" id="{A56660EC-0CA8-B88A-2ACE-8FB24EE3EEFC}"/>
              </a:ext>
            </a:extLst>
          </p:cNvPr>
          <p:cNvSpPr/>
          <p:nvPr/>
        </p:nvSpPr>
        <p:spPr>
          <a:xfrm>
            <a:off x="8762273" y="4660425"/>
            <a:ext cx="1512168" cy="79208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Akredit</a:t>
            </a:r>
            <a:r>
              <a:rPr lang="sk-SK" dirty="0"/>
              <a:t>. subjekty</a:t>
            </a:r>
          </a:p>
        </p:txBody>
      </p:sp>
      <p:sp>
        <p:nvSpPr>
          <p:cNvPr id="29" name="Obdĺžnik: zaoblené rohy 28">
            <a:extLst>
              <a:ext uri="{FF2B5EF4-FFF2-40B4-BE49-F238E27FC236}">
                <a16:creationId xmlns:a16="http://schemas.microsoft.com/office/drawing/2014/main" id="{A2508B14-A229-2E97-2566-EF0B4DC9C263}"/>
              </a:ext>
            </a:extLst>
          </p:cNvPr>
          <p:cNvSpPr/>
          <p:nvPr/>
        </p:nvSpPr>
        <p:spPr>
          <a:xfrm>
            <a:off x="6528048" y="3645024"/>
            <a:ext cx="1512168" cy="7920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Druhý rodič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21A41FE-E2A7-059F-C8E9-BF96D521A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29305"/>
            <a:ext cx="2472271" cy="365125"/>
          </a:xfrm>
        </p:spPr>
        <p:txBody>
          <a:bodyPr/>
          <a:lstStyle/>
          <a:p>
            <a:r>
              <a:rPr lang="sk-SK" dirty="0"/>
              <a:t>Trnava, 19.10.2022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59893DF-693C-934C-875E-3347574EC02C}"/>
              </a:ext>
            </a:extLst>
          </p:cNvPr>
          <p:cNvSpPr txBox="1">
            <a:spLocks/>
          </p:cNvSpPr>
          <p:nvPr/>
        </p:nvSpPr>
        <p:spPr>
          <a:xfrm>
            <a:off x="3686185" y="642930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Kolízny opatrovník ako zástupca dieťaťa v súdnych sporoch UPPRD</a:t>
            </a:r>
          </a:p>
        </p:txBody>
      </p:sp>
    </p:spTree>
    <p:extLst>
      <p:ext uri="{BB962C8B-B14F-4D97-AF65-F5344CB8AC3E}">
        <p14:creationId xmlns:p14="http://schemas.microsoft.com/office/powerpoint/2010/main" val="390246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1. Aktuálny stav UPPRD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1.1 Účastníci konania o UPPRD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7FEBF17-AABB-4D93-AEB7-9228924E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29305"/>
            <a:ext cx="1312025" cy="365125"/>
          </a:xfrm>
        </p:spPr>
        <p:txBody>
          <a:bodyPr/>
          <a:lstStyle/>
          <a:p>
            <a:r>
              <a:rPr lang="sk-SK" dirty="0"/>
              <a:t>Snímka </a:t>
            </a:r>
            <a:fld id="{FAD0F4F8-CDF9-4683-9DF9-53F80484845B}" type="slidenum">
              <a:rPr lang="sk-SK" smtClean="0"/>
              <a:t>6</a:t>
            </a:fld>
            <a:endParaRPr lang="sk-SK" dirty="0"/>
          </a:p>
        </p:txBody>
      </p:sp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3003A58F-5570-08FB-2347-FC1929905A9B}"/>
              </a:ext>
            </a:extLst>
          </p:cNvPr>
          <p:cNvSpPr/>
          <p:nvPr/>
        </p:nvSpPr>
        <p:spPr>
          <a:xfrm>
            <a:off x="3569551" y="1997792"/>
            <a:ext cx="1512168" cy="65943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Sudca</a:t>
            </a:r>
          </a:p>
        </p:txBody>
      </p:sp>
      <p:sp>
        <p:nvSpPr>
          <p:cNvPr id="7" name="Obdĺžnik: zaoblené rohy 6">
            <a:extLst>
              <a:ext uri="{FF2B5EF4-FFF2-40B4-BE49-F238E27FC236}">
                <a16:creationId xmlns:a16="http://schemas.microsoft.com/office/drawing/2014/main" id="{9B0FD0D9-EBE9-D6E4-8ECE-F5F0D61803B9}"/>
              </a:ext>
            </a:extLst>
          </p:cNvPr>
          <p:cNvSpPr/>
          <p:nvPr/>
        </p:nvSpPr>
        <p:spPr>
          <a:xfrm>
            <a:off x="1902512" y="1997792"/>
            <a:ext cx="1512168" cy="65943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FF0000"/>
                </a:solidFill>
              </a:rPr>
              <a:t>KO</a:t>
            </a:r>
          </a:p>
        </p:txBody>
      </p:sp>
      <p:sp>
        <p:nvSpPr>
          <p:cNvPr id="8" name="Obdĺžnik: zaoblené rohy 7">
            <a:extLst>
              <a:ext uri="{FF2B5EF4-FFF2-40B4-BE49-F238E27FC236}">
                <a16:creationId xmlns:a16="http://schemas.microsoft.com/office/drawing/2014/main" id="{D25DF198-E811-577C-92A7-96121933C557}"/>
              </a:ext>
            </a:extLst>
          </p:cNvPr>
          <p:cNvSpPr/>
          <p:nvPr/>
        </p:nvSpPr>
        <p:spPr>
          <a:xfrm>
            <a:off x="5236590" y="1997792"/>
            <a:ext cx="1512168" cy="65943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Advokát</a:t>
            </a:r>
          </a:p>
        </p:txBody>
      </p:sp>
      <p:sp>
        <p:nvSpPr>
          <p:cNvPr id="10" name="Obdĺžnik: zaoblené rohy 9">
            <a:extLst>
              <a:ext uri="{FF2B5EF4-FFF2-40B4-BE49-F238E27FC236}">
                <a16:creationId xmlns:a16="http://schemas.microsoft.com/office/drawing/2014/main" id="{AA90644D-A3C7-BC69-9DB7-4059199F34DF}"/>
              </a:ext>
            </a:extLst>
          </p:cNvPr>
          <p:cNvSpPr/>
          <p:nvPr/>
        </p:nvSpPr>
        <p:spPr>
          <a:xfrm>
            <a:off x="6912411" y="1997792"/>
            <a:ext cx="1512168" cy="65943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Znalec</a:t>
            </a:r>
          </a:p>
        </p:txBody>
      </p:sp>
      <p:sp>
        <p:nvSpPr>
          <p:cNvPr id="11" name="Obdĺžnik: zaoblené rohy 10">
            <a:extLst>
              <a:ext uri="{FF2B5EF4-FFF2-40B4-BE49-F238E27FC236}">
                <a16:creationId xmlns:a16="http://schemas.microsoft.com/office/drawing/2014/main" id="{0CD85829-CD98-3774-9004-7FA2B049A51A}"/>
              </a:ext>
            </a:extLst>
          </p:cNvPr>
          <p:cNvSpPr/>
          <p:nvPr/>
        </p:nvSpPr>
        <p:spPr>
          <a:xfrm>
            <a:off x="8588232" y="1984236"/>
            <a:ext cx="1512168" cy="65943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Akredit</a:t>
            </a:r>
            <a:r>
              <a:rPr lang="sk-SK" dirty="0"/>
              <a:t>. subjekty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732010DE-2454-A63F-4F56-7D2B305672CB}"/>
              </a:ext>
            </a:extLst>
          </p:cNvPr>
          <p:cNvSpPr txBox="1"/>
          <p:nvPr/>
        </p:nvSpPr>
        <p:spPr>
          <a:xfrm>
            <a:off x="601785" y="2852937"/>
            <a:ext cx="110822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sz="2000" dirty="0">
                <a:solidFill>
                  <a:srgbClr val="C00000"/>
                </a:solidFill>
              </a:rPr>
              <a:t>Veľmi slabé </a:t>
            </a:r>
            <a:r>
              <a:rPr lang="sk-SK" sz="2000" b="1" dirty="0">
                <a:solidFill>
                  <a:srgbClr val="C00000"/>
                </a:solidFill>
              </a:rPr>
              <a:t>finančné</a:t>
            </a:r>
            <a:r>
              <a:rPr lang="sk-SK" sz="2000" dirty="0">
                <a:solidFill>
                  <a:srgbClr val="C00000"/>
                </a:solidFill>
              </a:rPr>
              <a:t> ohodnotenie – táto práca nie je spoločensky atraktívna a veľmi </a:t>
            </a:r>
            <a:r>
              <a:rPr lang="sk-SK" sz="2000" b="1" dirty="0">
                <a:solidFill>
                  <a:srgbClr val="C00000"/>
                </a:solidFill>
              </a:rPr>
              <a:t>mizerne</a:t>
            </a:r>
            <a:r>
              <a:rPr lang="sk-SK" sz="2000" dirty="0">
                <a:solidFill>
                  <a:srgbClr val="C00000"/>
                </a:solidFill>
              </a:rPr>
              <a:t> finančne ohodnotená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dirty="0">
                <a:solidFill>
                  <a:srgbClr val="C00000"/>
                </a:solidFill>
              </a:rPr>
              <a:t>Veľmi slabá </a:t>
            </a:r>
            <a:r>
              <a:rPr lang="sk-SK" sz="2000" b="1" dirty="0">
                <a:solidFill>
                  <a:srgbClr val="C00000"/>
                </a:solidFill>
              </a:rPr>
              <a:t>kvalifikácia</a:t>
            </a:r>
            <a:r>
              <a:rPr lang="sk-SK" sz="2000" dirty="0">
                <a:solidFill>
                  <a:srgbClr val="C00000"/>
                </a:solidFill>
              </a:rPr>
              <a:t> – obvykle absolventi diaľkového štúdia („seminárne práce“) bez predchádzajúcej praxe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b="1" dirty="0">
                <a:solidFill>
                  <a:srgbClr val="C00000"/>
                </a:solidFill>
              </a:rPr>
              <a:t>Právomoci</a:t>
            </a:r>
            <a:r>
              <a:rPr lang="sk-SK" sz="2000" dirty="0">
                <a:solidFill>
                  <a:srgbClr val="C00000"/>
                </a:solidFill>
              </a:rPr>
              <a:t> ani povinnosti nie sú jednoznačne definované – potrebné spracovať vyhlášky, ktoré budú </a:t>
            </a:r>
            <a:r>
              <a:rPr lang="sk-SK" sz="2000" dirty="0" err="1">
                <a:solidFill>
                  <a:srgbClr val="C00000"/>
                </a:solidFill>
              </a:rPr>
              <a:t>auditovateľné</a:t>
            </a:r>
            <a:endParaRPr lang="sk-SK" sz="2000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sk-SK" sz="2000" dirty="0">
                <a:solidFill>
                  <a:srgbClr val="C00000"/>
                </a:solidFill>
              </a:rPr>
              <a:t>Problém s </a:t>
            </a:r>
            <a:r>
              <a:rPr lang="sk-SK" sz="2000" b="1" dirty="0">
                <a:solidFill>
                  <a:srgbClr val="C00000"/>
                </a:solidFill>
              </a:rPr>
              <a:t>komunikáciou</a:t>
            </a:r>
            <a:r>
              <a:rPr lang="sk-SK" sz="2000" dirty="0">
                <a:solidFill>
                  <a:srgbClr val="C00000"/>
                </a:solidFill>
              </a:rPr>
              <a:t> a kontaktovaním – telefonicky, resp. mailom – nepochopiteľné, že nemajú mobilné telefóny, resp. používanie tel. ústredne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b="1" dirty="0">
                <a:solidFill>
                  <a:srgbClr val="C00000"/>
                </a:solidFill>
              </a:rPr>
              <a:t>Preskúmavanie</a:t>
            </a:r>
            <a:r>
              <a:rPr lang="sk-SK" sz="2000" dirty="0">
                <a:solidFill>
                  <a:srgbClr val="C00000"/>
                </a:solidFill>
              </a:rPr>
              <a:t> pomerov v domácnostiach – neefektívne – potrebná samostatná vyhláška 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AD7E3B4-1AAF-8082-1C67-EED0F926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29305"/>
            <a:ext cx="2472271" cy="365125"/>
          </a:xfrm>
        </p:spPr>
        <p:txBody>
          <a:bodyPr/>
          <a:lstStyle/>
          <a:p>
            <a:r>
              <a:rPr lang="sk-SK" dirty="0"/>
              <a:t>Trnava, 19.10.2022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46F02-9181-1DFB-035A-FC1B05E7F0AA}"/>
              </a:ext>
            </a:extLst>
          </p:cNvPr>
          <p:cNvSpPr txBox="1">
            <a:spLocks/>
          </p:cNvSpPr>
          <p:nvPr/>
        </p:nvSpPr>
        <p:spPr>
          <a:xfrm>
            <a:off x="3686185" y="642930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Kolízny opatrovník ako zástupca dieťaťa v súdnych sporoch UPPRD</a:t>
            </a:r>
          </a:p>
        </p:txBody>
      </p:sp>
    </p:spTree>
    <p:extLst>
      <p:ext uri="{BB962C8B-B14F-4D97-AF65-F5344CB8AC3E}">
        <p14:creationId xmlns:p14="http://schemas.microsoft.com/office/powerpoint/2010/main" val="3015026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1. Aktuálny stav UPPRD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1.1 Účastníci konania o UPPRD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7FEBF17-AABB-4D93-AEB7-9228924E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29305"/>
            <a:ext cx="1312025" cy="365125"/>
          </a:xfrm>
        </p:spPr>
        <p:txBody>
          <a:bodyPr/>
          <a:lstStyle/>
          <a:p>
            <a:r>
              <a:rPr lang="sk-SK" dirty="0"/>
              <a:t>Snímka </a:t>
            </a:r>
            <a:fld id="{FAD0F4F8-CDF9-4683-9DF9-53F80484845B}" type="slidenum">
              <a:rPr lang="sk-SK" smtClean="0"/>
              <a:t>7</a:t>
            </a:fld>
            <a:endParaRPr lang="sk-SK" dirty="0"/>
          </a:p>
        </p:txBody>
      </p:sp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3003A58F-5570-08FB-2347-FC1929905A9B}"/>
              </a:ext>
            </a:extLst>
          </p:cNvPr>
          <p:cNvSpPr/>
          <p:nvPr/>
        </p:nvSpPr>
        <p:spPr>
          <a:xfrm>
            <a:off x="3569551" y="1997792"/>
            <a:ext cx="1512168" cy="65943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FF0000"/>
                </a:solidFill>
              </a:rPr>
              <a:t>Sudca</a:t>
            </a:r>
          </a:p>
        </p:txBody>
      </p:sp>
      <p:sp>
        <p:nvSpPr>
          <p:cNvPr id="7" name="Obdĺžnik: zaoblené rohy 6">
            <a:extLst>
              <a:ext uri="{FF2B5EF4-FFF2-40B4-BE49-F238E27FC236}">
                <a16:creationId xmlns:a16="http://schemas.microsoft.com/office/drawing/2014/main" id="{9B0FD0D9-EBE9-D6E4-8ECE-F5F0D61803B9}"/>
              </a:ext>
            </a:extLst>
          </p:cNvPr>
          <p:cNvSpPr/>
          <p:nvPr/>
        </p:nvSpPr>
        <p:spPr>
          <a:xfrm>
            <a:off x="1902512" y="1997792"/>
            <a:ext cx="1512168" cy="65943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KO</a:t>
            </a:r>
          </a:p>
        </p:txBody>
      </p:sp>
      <p:sp>
        <p:nvSpPr>
          <p:cNvPr id="8" name="Obdĺžnik: zaoblené rohy 7">
            <a:extLst>
              <a:ext uri="{FF2B5EF4-FFF2-40B4-BE49-F238E27FC236}">
                <a16:creationId xmlns:a16="http://schemas.microsoft.com/office/drawing/2014/main" id="{D25DF198-E811-577C-92A7-96121933C557}"/>
              </a:ext>
            </a:extLst>
          </p:cNvPr>
          <p:cNvSpPr/>
          <p:nvPr/>
        </p:nvSpPr>
        <p:spPr>
          <a:xfrm>
            <a:off x="5236590" y="1997792"/>
            <a:ext cx="1512168" cy="65943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Advokát</a:t>
            </a:r>
          </a:p>
        </p:txBody>
      </p:sp>
      <p:sp>
        <p:nvSpPr>
          <p:cNvPr id="10" name="Obdĺžnik: zaoblené rohy 9">
            <a:extLst>
              <a:ext uri="{FF2B5EF4-FFF2-40B4-BE49-F238E27FC236}">
                <a16:creationId xmlns:a16="http://schemas.microsoft.com/office/drawing/2014/main" id="{AA90644D-A3C7-BC69-9DB7-4059199F34DF}"/>
              </a:ext>
            </a:extLst>
          </p:cNvPr>
          <p:cNvSpPr/>
          <p:nvPr/>
        </p:nvSpPr>
        <p:spPr>
          <a:xfrm>
            <a:off x="6912411" y="1997792"/>
            <a:ext cx="1512168" cy="65943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Znalec</a:t>
            </a:r>
          </a:p>
        </p:txBody>
      </p:sp>
      <p:sp>
        <p:nvSpPr>
          <p:cNvPr id="11" name="Obdĺžnik: zaoblené rohy 10">
            <a:extLst>
              <a:ext uri="{FF2B5EF4-FFF2-40B4-BE49-F238E27FC236}">
                <a16:creationId xmlns:a16="http://schemas.microsoft.com/office/drawing/2014/main" id="{0CD85829-CD98-3774-9004-7FA2B049A51A}"/>
              </a:ext>
            </a:extLst>
          </p:cNvPr>
          <p:cNvSpPr/>
          <p:nvPr/>
        </p:nvSpPr>
        <p:spPr>
          <a:xfrm>
            <a:off x="8588232" y="1984236"/>
            <a:ext cx="1512168" cy="65943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Akredit</a:t>
            </a:r>
            <a:r>
              <a:rPr lang="sk-SK" dirty="0"/>
              <a:t>. subjekty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23DC58C9-8B29-2869-D628-5C8EB78B2046}"/>
              </a:ext>
            </a:extLst>
          </p:cNvPr>
          <p:cNvSpPr txBox="1"/>
          <p:nvPr/>
        </p:nvSpPr>
        <p:spPr>
          <a:xfrm>
            <a:off x="711200" y="2890551"/>
            <a:ext cx="109962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sz="2000" dirty="0">
                <a:solidFill>
                  <a:srgbClr val="C00000"/>
                </a:solidFill>
              </a:rPr>
              <a:t>Veľmi časté </a:t>
            </a:r>
            <a:r>
              <a:rPr lang="sk-SK" sz="2000" b="1" dirty="0">
                <a:solidFill>
                  <a:srgbClr val="C00000"/>
                </a:solidFill>
              </a:rPr>
              <a:t>predlžovanie</a:t>
            </a:r>
            <a:r>
              <a:rPr lang="sk-SK" sz="2000" dirty="0">
                <a:solidFill>
                  <a:srgbClr val="C00000"/>
                </a:solidFill>
              </a:rPr>
              <a:t> konaní – nie sú motivovaní ani nútení rozhodovať rýchlo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dirty="0">
                <a:solidFill>
                  <a:srgbClr val="C00000"/>
                </a:solidFill>
              </a:rPr>
              <a:t>Nedostatočné využívanie inštitútu </a:t>
            </a:r>
            <a:r>
              <a:rPr lang="sk-SK" sz="2000" b="1" dirty="0">
                <a:solidFill>
                  <a:srgbClr val="C00000"/>
                </a:solidFill>
              </a:rPr>
              <a:t>výchovného opatrenia </a:t>
            </a:r>
            <a:r>
              <a:rPr lang="sk-SK" sz="2000" dirty="0">
                <a:solidFill>
                  <a:srgbClr val="C00000"/>
                </a:solidFill>
              </a:rPr>
              <a:t>(VO) – malo by byť nariaďované automaticky keď sa rodičia nedohodli na UPPRD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dirty="0">
                <a:solidFill>
                  <a:srgbClr val="C00000"/>
                </a:solidFill>
              </a:rPr>
              <a:t>Po každom pojednávaní by mala byť upravený styk do nadchádzajúceho pojednávania – aspoň </a:t>
            </a:r>
            <a:r>
              <a:rPr lang="sk-SK" sz="2000" b="1" dirty="0">
                <a:solidFill>
                  <a:srgbClr val="C00000"/>
                </a:solidFill>
              </a:rPr>
              <a:t>dočasne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b="1" dirty="0">
                <a:solidFill>
                  <a:srgbClr val="C00000"/>
                </a:solidFill>
              </a:rPr>
              <a:t>Nekonzistentné</a:t>
            </a:r>
            <a:r>
              <a:rPr lang="sk-SK" sz="2000" dirty="0">
                <a:solidFill>
                  <a:srgbClr val="C00000"/>
                </a:solidFill>
              </a:rPr>
              <a:t> rozhodovanie súdov – okres </a:t>
            </a:r>
            <a:r>
              <a:rPr lang="sk-SK" sz="2000" dirty="0" err="1">
                <a:solidFill>
                  <a:srgbClr val="C00000"/>
                </a:solidFill>
              </a:rPr>
              <a:t>vs</a:t>
            </a:r>
            <a:r>
              <a:rPr lang="sk-SK" sz="2000" dirty="0">
                <a:solidFill>
                  <a:srgbClr val="C00000"/>
                </a:solidFill>
              </a:rPr>
              <a:t> kraj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dirty="0">
                <a:solidFill>
                  <a:srgbClr val="C00000"/>
                </a:solidFill>
              </a:rPr>
              <a:t>Ignorovanie dôkazov – zásada voľného hodnotenia dôkazov je doslova </a:t>
            </a:r>
            <a:r>
              <a:rPr lang="sk-SK" sz="2000" b="1" dirty="0">
                <a:solidFill>
                  <a:srgbClr val="C00000"/>
                </a:solidFill>
              </a:rPr>
              <a:t>zneužívaná</a:t>
            </a:r>
            <a:r>
              <a:rPr lang="sk-SK" sz="2000" dirty="0">
                <a:solidFill>
                  <a:srgbClr val="C00000"/>
                </a:solidFill>
              </a:rPr>
              <a:t> – napr. navštevovanie krúžku je relevantný dôkaz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dirty="0">
                <a:solidFill>
                  <a:srgbClr val="C00000"/>
                </a:solidFill>
              </a:rPr>
              <a:t>Nedostatočné </a:t>
            </a:r>
            <a:r>
              <a:rPr lang="sk-SK" sz="2000" b="1" dirty="0">
                <a:solidFill>
                  <a:srgbClr val="C00000"/>
                </a:solidFill>
              </a:rPr>
              <a:t>zdôvodnenie</a:t>
            </a:r>
            <a:r>
              <a:rPr lang="sk-SK" sz="2000" dirty="0">
                <a:solidFill>
                  <a:srgbClr val="C00000"/>
                </a:solidFill>
              </a:rPr>
              <a:t> rozsudku – de </a:t>
            </a:r>
            <a:r>
              <a:rPr lang="sk-SK" sz="2000" dirty="0" err="1">
                <a:solidFill>
                  <a:srgbClr val="C00000"/>
                </a:solidFill>
              </a:rPr>
              <a:t>facto</a:t>
            </a:r>
            <a:r>
              <a:rPr lang="sk-SK" sz="2000" dirty="0">
                <a:solidFill>
                  <a:srgbClr val="C00000"/>
                </a:solidFill>
              </a:rPr>
              <a:t> svojvôľa (nezávislé rozhodovanie sudcu)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b="1" dirty="0">
                <a:solidFill>
                  <a:srgbClr val="C00000"/>
                </a:solidFill>
              </a:rPr>
              <a:t>Najlepší záujem dieťaťa </a:t>
            </a:r>
            <a:r>
              <a:rPr lang="sk-SK" sz="2000" dirty="0">
                <a:solidFill>
                  <a:srgbClr val="C00000"/>
                </a:solidFill>
              </a:rPr>
              <a:t>– neznámy pojem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08B526-3B1E-7FE5-0E6C-6ED48A11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29305"/>
            <a:ext cx="2472271" cy="365125"/>
          </a:xfrm>
        </p:spPr>
        <p:txBody>
          <a:bodyPr/>
          <a:lstStyle/>
          <a:p>
            <a:r>
              <a:rPr lang="sk-SK" dirty="0"/>
              <a:t>Trnava, 19.10.2022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E2041-6591-01C2-28EC-4CF0825C99BA}"/>
              </a:ext>
            </a:extLst>
          </p:cNvPr>
          <p:cNvSpPr txBox="1">
            <a:spLocks/>
          </p:cNvSpPr>
          <p:nvPr/>
        </p:nvSpPr>
        <p:spPr>
          <a:xfrm>
            <a:off x="3686185" y="642930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Kolízny opatrovník ako zástupca dieťaťa v súdnych sporoch UPPRD</a:t>
            </a:r>
          </a:p>
        </p:txBody>
      </p:sp>
    </p:spTree>
    <p:extLst>
      <p:ext uri="{BB962C8B-B14F-4D97-AF65-F5344CB8AC3E}">
        <p14:creationId xmlns:p14="http://schemas.microsoft.com/office/powerpoint/2010/main" val="650791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1. Aktuálny stav UPPRD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1.1 Účastníci konania o UPPRD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7FEBF17-AABB-4D93-AEB7-9228924E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29305"/>
            <a:ext cx="1312025" cy="365125"/>
          </a:xfrm>
        </p:spPr>
        <p:txBody>
          <a:bodyPr/>
          <a:lstStyle/>
          <a:p>
            <a:r>
              <a:rPr lang="sk-SK" dirty="0"/>
              <a:t>Snímka </a:t>
            </a:r>
            <a:fld id="{FAD0F4F8-CDF9-4683-9DF9-53F80484845B}" type="slidenum">
              <a:rPr lang="sk-SK" smtClean="0"/>
              <a:t>8</a:t>
            </a:fld>
            <a:endParaRPr lang="sk-SK" dirty="0"/>
          </a:p>
        </p:txBody>
      </p:sp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3003A58F-5570-08FB-2347-FC1929905A9B}"/>
              </a:ext>
            </a:extLst>
          </p:cNvPr>
          <p:cNvSpPr/>
          <p:nvPr/>
        </p:nvSpPr>
        <p:spPr>
          <a:xfrm>
            <a:off x="3569551" y="1997792"/>
            <a:ext cx="1512168" cy="65943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Sudca</a:t>
            </a:r>
          </a:p>
        </p:txBody>
      </p:sp>
      <p:sp>
        <p:nvSpPr>
          <p:cNvPr id="7" name="Obdĺžnik: zaoblené rohy 6">
            <a:extLst>
              <a:ext uri="{FF2B5EF4-FFF2-40B4-BE49-F238E27FC236}">
                <a16:creationId xmlns:a16="http://schemas.microsoft.com/office/drawing/2014/main" id="{9B0FD0D9-EBE9-D6E4-8ECE-F5F0D61803B9}"/>
              </a:ext>
            </a:extLst>
          </p:cNvPr>
          <p:cNvSpPr/>
          <p:nvPr/>
        </p:nvSpPr>
        <p:spPr>
          <a:xfrm>
            <a:off x="1902512" y="1997792"/>
            <a:ext cx="1512168" cy="65943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KO</a:t>
            </a:r>
          </a:p>
        </p:txBody>
      </p:sp>
      <p:sp>
        <p:nvSpPr>
          <p:cNvPr id="8" name="Obdĺžnik: zaoblené rohy 7">
            <a:extLst>
              <a:ext uri="{FF2B5EF4-FFF2-40B4-BE49-F238E27FC236}">
                <a16:creationId xmlns:a16="http://schemas.microsoft.com/office/drawing/2014/main" id="{D25DF198-E811-577C-92A7-96121933C557}"/>
              </a:ext>
            </a:extLst>
          </p:cNvPr>
          <p:cNvSpPr/>
          <p:nvPr/>
        </p:nvSpPr>
        <p:spPr>
          <a:xfrm>
            <a:off x="5236590" y="1997792"/>
            <a:ext cx="1512168" cy="65943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FF0000"/>
                </a:solidFill>
              </a:rPr>
              <a:t>Advokát</a:t>
            </a:r>
          </a:p>
        </p:txBody>
      </p:sp>
      <p:sp>
        <p:nvSpPr>
          <p:cNvPr id="10" name="Obdĺžnik: zaoblené rohy 9">
            <a:extLst>
              <a:ext uri="{FF2B5EF4-FFF2-40B4-BE49-F238E27FC236}">
                <a16:creationId xmlns:a16="http://schemas.microsoft.com/office/drawing/2014/main" id="{AA90644D-A3C7-BC69-9DB7-4059199F34DF}"/>
              </a:ext>
            </a:extLst>
          </p:cNvPr>
          <p:cNvSpPr/>
          <p:nvPr/>
        </p:nvSpPr>
        <p:spPr>
          <a:xfrm>
            <a:off x="6912411" y="1997792"/>
            <a:ext cx="1512168" cy="65943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Znalec</a:t>
            </a:r>
          </a:p>
        </p:txBody>
      </p:sp>
      <p:sp>
        <p:nvSpPr>
          <p:cNvPr id="11" name="Obdĺžnik: zaoblené rohy 10">
            <a:extLst>
              <a:ext uri="{FF2B5EF4-FFF2-40B4-BE49-F238E27FC236}">
                <a16:creationId xmlns:a16="http://schemas.microsoft.com/office/drawing/2014/main" id="{0CD85829-CD98-3774-9004-7FA2B049A51A}"/>
              </a:ext>
            </a:extLst>
          </p:cNvPr>
          <p:cNvSpPr/>
          <p:nvPr/>
        </p:nvSpPr>
        <p:spPr>
          <a:xfrm>
            <a:off x="8588232" y="1984236"/>
            <a:ext cx="1512168" cy="65943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Akredit</a:t>
            </a:r>
            <a:r>
              <a:rPr lang="sk-SK" dirty="0"/>
              <a:t>. subjekty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42D59757-21B5-0732-6EA5-9FF7FCEAC313}"/>
              </a:ext>
            </a:extLst>
          </p:cNvPr>
          <p:cNvSpPr txBox="1"/>
          <p:nvPr/>
        </p:nvSpPr>
        <p:spPr>
          <a:xfrm>
            <a:off x="508000" y="3290597"/>
            <a:ext cx="11199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k-SK" sz="2000" dirty="0">
                <a:solidFill>
                  <a:srgbClr val="C00000"/>
                </a:solidFill>
              </a:rPr>
              <a:t>Je to </a:t>
            </a:r>
            <a:r>
              <a:rPr lang="sk-SK" sz="2000" b="1" dirty="0">
                <a:solidFill>
                  <a:srgbClr val="C00000"/>
                </a:solidFill>
              </a:rPr>
              <a:t>komerčný</a:t>
            </a:r>
            <a:r>
              <a:rPr lang="sk-SK" sz="2000" dirty="0">
                <a:solidFill>
                  <a:srgbClr val="C00000"/>
                </a:solidFill>
              </a:rPr>
              <a:t> subjekt – je motivovaný finančne – vôbec nesleduje najlepší záujem dieťaťa ale svoj finančný prospech a preto využívajú rôzne „neštandardné“ postupy a nástroje aby konanie predlžovali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b="1" dirty="0">
                <a:solidFill>
                  <a:srgbClr val="C00000"/>
                </a:solidFill>
              </a:rPr>
              <a:t>Sústreďujú</a:t>
            </a:r>
            <a:r>
              <a:rPr lang="sk-SK" sz="2000" dirty="0">
                <a:solidFill>
                  <a:srgbClr val="C00000"/>
                </a:solidFill>
              </a:rPr>
              <a:t> sa na výživné – aj keď navonok deklarujú záujem o dieťa</a:t>
            </a:r>
          </a:p>
          <a:p>
            <a:pPr marL="457200" indent="-457200">
              <a:buFont typeface="+mj-lt"/>
              <a:buAutoNum type="arabicPeriod"/>
            </a:pPr>
            <a:r>
              <a:rPr lang="sk-SK" sz="2000" dirty="0">
                <a:solidFill>
                  <a:srgbClr val="C00000"/>
                </a:solidFill>
              </a:rPr>
              <a:t>Nie sú </a:t>
            </a:r>
            <a:r>
              <a:rPr lang="sk-SK" sz="2000" b="1" dirty="0">
                <a:solidFill>
                  <a:srgbClr val="C00000"/>
                </a:solidFill>
              </a:rPr>
              <a:t>žiadnym</a:t>
            </a:r>
            <a:r>
              <a:rPr lang="sk-SK" sz="2000" dirty="0">
                <a:solidFill>
                  <a:srgbClr val="C00000"/>
                </a:solidFill>
              </a:rPr>
              <a:t> prínosom v konaniach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24E42D-768D-4D4F-EF24-FF5B85E0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29305"/>
            <a:ext cx="2472271" cy="365125"/>
          </a:xfrm>
        </p:spPr>
        <p:txBody>
          <a:bodyPr/>
          <a:lstStyle/>
          <a:p>
            <a:r>
              <a:rPr lang="sk-SK" dirty="0"/>
              <a:t>Trnava, 19.10.2022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28DD4A-8FFF-4E4C-8D52-B30DC954C7A1}"/>
              </a:ext>
            </a:extLst>
          </p:cNvPr>
          <p:cNvSpPr txBox="1">
            <a:spLocks/>
          </p:cNvSpPr>
          <p:nvPr/>
        </p:nvSpPr>
        <p:spPr>
          <a:xfrm>
            <a:off x="3686185" y="642930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Kolízny opatrovník ako zástupca dieťaťa v súdnych sporoch UPPRD</a:t>
            </a:r>
          </a:p>
        </p:txBody>
      </p:sp>
    </p:spTree>
    <p:extLst>
      <p:ext uri="{BB962C8B-B14F-4D97-AF65-F5344CB8AC3E}">
        <p14:creationId xmlns:p14="http://schemas.microsoft.com/office/powerpoint/2010/main" val="1714055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2. Zákon 305/2005</a:t>
            </a:r>
            <a:br>
              <a:rPr lang="sk-SK" b="1" dirty="0">
                <a:solidFill>
                  <a:srgbClr val="FF0000"/>
                </a:solidFill>
              </a:rPr>
            </a:br>
            <a:r>
              <a:rPr lang="sk-SK" sz="3600" b="1" dirty="0">
                <a:solidFill>
                  <a:srgbClr val="FF0000"/>
                </a:solidFill>
              </a:rPr>
              <a:t>2.1 Súčasný stav pred prvým súdnym pojednávaním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3" name="Ovál 2"/>
          <p:cNvSpPr/>
          <p:nvPr/>
        </p:nvSpPr>
        <p:spPr>
          <a:xfrm>
            <a:off x="620820" y="2488562"/>
            <a:ext cx="750277" cy="6682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620820" y="4915239"/>
            <a:ext cx="750277" cy="6682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2051354" y="3576968"/>
            <a:ext cx="1187201" cy="77372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>
                <a:solidFill>
                  <a:schemeClr val="bg1"/>
                </a:solidFill>
              </a:rPr>
              <a:t>Návrh na UPPRD</a:t>
            </a:r>
          </a:p>
        </p:txBody>
      </p:sp>
      <p:sp>
        <p:nvSpPr>
          <p:cNvPr id="13" name="Šípka doprava 12"/>
          <p:cNvSpPr/>
          <p:nvPr/>
        </p:nvSpPr>
        <p:spPr>
          <a:xfrm rot="2019173">
            <a:off x="1373112" y="3224683"/>
            <a:ext cx="658749" cy="353344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14" name="Šípka doprava 13"/>
          <p:cNvSpPr/>
          <p:nvPr/>
        </p:nvSpPr>
        <p:spPr>
          <a:xfrm rot="19580827" flipV="1">
            <a:off x="1445618" y="4348308"/>
            <a:ext cx="590398" cy="394251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cxnSp>
        <p:nvCxnSpPr>
          <p:cNvPr id="22" name="Rovná spojovacia šípka 21"/>
          <p:cNvCxnSpPr/>
          <p:nvPr/>
        </p:nvCxnSpPr>
        <p:spPr>
          <a:xfrm>
            <a:off x="995958" y="3156778"/>
            <a:ext cx="0" cy="1758461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Šípka doprava 25"/>
          <p:cNvSpPr/>
          <p:nvPr/>
        </p:nvSpPr>
        <p:spPr>
          <a:xfrm>
            <a:off x="3319386" y="3805869"/>
            <a:ext cx="7025462" cy="315920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400">
              <a:solidFill>
                <a:srgbClr val="C00000"/>
              </a:solidFill>
            </a:endParaRPr>
          </a:p>
        </p:txBody>
      </p:sp>
      <p:sp>
        <p:nvSpPr>
          <p:cNvPr id="53" name="Obdĺžnik 52"/>
          <p:cNvSpPr/>
          <p:nvPr/>
        </p:nvSpPr>
        <p:spPr>
          <a:xfrm>
            <a:off x="10425679" y="3576968"/>
            <a:ext cx="1187201" cy="77372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>
                <a:solidFill>
                  <a:schemeClr val="bg1"/>
                </a:solidFill>
              </a:rPr>
              <a:t>Súdne pojednávanie</a:t>
            </a:r>
          </a:p>
        </p:txBody>
      </p:sp>
      <p:sp>
        <p:nvSpPr>
          <p:cNvPr id="54" name="Pravá jednoduchá zátvorka 53"/>
          <p:cNvSpPr/>
          <p:nvPr/>
        </p:nvSpPr>
        <p:spPr>
          <a:xfrm rot="16200000">
            <a:off x="6702767" y="-1851350"/>
            <a:ext cx="154257" cy="8492491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400"/>
          </a:p>
        </p:txBody>
      </p:sp>
      <p:sp>
        <p:nvSpPr>
          <p:cNvPr id="55" name="BlokTextu 54"/>
          <p:cNvSpPr txBox="1"/>
          <p:nvPr/>
        </p:nvSpPr>
        <p:spPr>
          <a:xfrm>
            <a:off x="6322814" y="2045592"/>
            <a:ext cx="914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cca 90 dní</a:t>
            </a:r>
          </a:p>
        </p:txBody>
      </p:sp>
      <p:sp>
        <p:nvSpPr>
          <p:cNvPr id="57" name="BlokTextu 56"/>
          <p:cNvSpPr txBox="1"/>
          <p:nvPr/>
        </p:nvSpPr>
        <p:spPr>
          <a:xfrm>
            <a:off x="741684" y="3778090"/>
            <a:ext cx="50687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spor</a:t>
            </a:r>
          </a:p>
        </p:txBody>
      </p:sp>
      <p:sp>
        <p:nvSpPr>
          <p:cNvPr id="58" name="BlokTextu 57"/>
          <p:cNvSpPr txBox="1"/>
          <p:nvPr/>
        </p:nvSpPr>
        <p:spPr>
          <a:xfrm>
            <a:off x="753111" y="2650843"/>
            <a:ext cx="5273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Otec</a:t>
            </a:r>
          </a:p>
        </p:txBody>
      </p:sp>
      <p:sp>
        <p:nvSpPr>
          <p:cNvPr id="59" name="BlokTextu 58"/>
          <p:cNvSpPr txBox="1"/>
          <p:nvPr/>
        </p:nvSpPr>
        <p:spPr>
          <a:xfrm>
            <a:off x="676358" y="5094074"/>
            <a:ext cx="64960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rgbClr val="C00000"/>
                </a:solidFill>
              </a:rPr>
              <a:t>Matka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7FEBF17-AABB-4D93-AEB7-9228924E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29305"/>
            <a:ext cx="1312025" cy="365125"/>
          </a:xfrm>
        </p:spPr>
        <p:txBody>
          <a:bodyPr/>
          <a:lstStyle/>
          <a:p>
            <a:r>
              <a:rPr lang="sk-SK" dirty="0"/>
              <a:t>Snímka </a:t>
            </a:r>
            <a:fld id="{FAD0F4F8-CDF9-4683-9DF9-53F80484845B}" type="slidenum">
              <a:rPr lang="sk-SK" smtClean="0"/>
              <a:t>9</a:t>
            </a:fld>
            <a:endParaRPr lang="sk-SK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97FCF65-92DA-D80F-9343-FE26B1FF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29305"/>
            <a:ext cx="2472271" cy="365125"/>
          </a:xfrm>
        </p:spPr>
        <p:txBody>
          <a:bodyPr/>
          <a:lstStyle/>
          <a:p>
            <a:r>
              <a:rPr lang="sk-SK" dirty="0"/>
              <a:t>Trnava, 19.10.2022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FD39C4-7CBA-C27B-1879-D89B46346D58}"/>
              </a:ext>
            </a:extLst>
          </p:cNvPr>
          <p:cNvSpPr txBox="1">
            <a:spLocks/>
          </p:cNvSpPr>
          <p:nvPr/>
        </p:nvSpPr>
        <p:spPr>
          <a:xfrm>
            <a:off x="3686185" y="642930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Kolízny opatrovník ako zástupca dieťaťa v súdnych sporoch UPPRD</a:t>
            </a:r>
          </a:p>
        </p:txBody>
      </p:sp>
    </p:spTree>
    <p:extLst>
      <p:ext uri="{BB962C8B-B14F-4D97-AF65-F5344CB8AC3E}">
        <p14:creationId xmlns:p14="http://schemas.microsoft.com/office/powerpoint/2010/main" val="7312624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a">
  <a:themeElements>
    <a:clrScheme name="Oranžovočerven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4304</TotalTime>
  <Words>1846</Words>
  <Application>Microsoft Office PowerPoint</Application>
  <PresentationFormat>Širokouhlá</PresentationFormat>
  <Paragraphs>268</Paragraphs>
  <Slides>26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0" baseType="lpstr">
      <vt:lpstr>Calibri</vt:lpstr>
      <vt:lpstr>Calibri Light</vt:lpstr>
      <vt:lpstr>Wingdings</vt:lpstr>
      <vt:lpstr>Retrospektíva</vt:lpstr>
      <vt:lpstr>Návrh vyhlášky pre KO Preskúmanie pomerov + RD </vt:lpstr>
      <vt:lpstr>Obsah   </vt:lpstr>
      <vt:lpstr>1. Aktuálny stav UPPRD 1.1 Predmet konania o UPPRD</vt:lpstr>
      <vt:lpstr>1. Aktuálny stav UPPRD 1.1 Predmet konania o UPPRD</vt:lpstr>
      <vt:lpstr>1. Aktuálny stav UPPRD 1.2 Účastníci konania o UPPRD</vt:lpstr>
      <vt:lpstr>1. Aktuálny stav UPPRD 1.1 Účastníci konania o UPPRD</vt:lpstr>
      <vt:lpstr>1. Aktuálny stav UPPRD 1.1 Účastníci konania o UPPRD</vt:lpstr>
      <vt:lpstr>1. Aktuálny stav UPPRD 1.1 Účastníci konania o UPPRD</vt:lpstr>
      <vt:lpstr>2. Zákon 305/2005 2.1 Súčasný stav pred prvým súdnym pojednávaním</vt:lpstr>
      <vt:lpstr>1. Zákon 305/2005 (418/2021) 1.2 Návrh na úpravu pred prvým súdnym pojednávaním</vt:lpstr>
      <vt:lpstr>2. Zákon 305/2005 (418/2021) 2.1 Súčasný stav pred prvým súdnym pojednávaním</vt:lpstr>
      <vt:lpstr>1. Zákon 305/2005 (418/2021) 1.2 Návrh na úpravu pred prvým súdnym pojednávaním</vt:lpstr>
      <vt:lpstr>1. Zákon 305/2005 (418/2021) 1.2 Návrh na úpravu pred prvým súdnym pojednávaním</vt:lpstr>
      <vt:lpstr>1. Zákon 305/2005 (418/2021) 1.2 Návrh na úpravu pred prvým súdnym pojednávaním</vt:lpstr>
      <vt:lpstr>1. Zákon 305/2005 (418/2021) 1.2 Návrh na úpravu pred prvým súdnym pojednávaním</vt:lpstr>
      <vt:lpstr>2. Zákon 305/2005 (232/2023) 2.1 Návrh na úpravu pred prvým súdnym pojednávaním</vt:lpstr>
      <vt:lpstr>2. Zákon 305/2005 (232/2023) 2.2 Návrh na úpravu paragrafového znenia (b)</vt:lpstr>
      <vt:lpstr>2. Zákon 305/2005 (232/2023) 2.2 Návrh na úpravu paragrafového znenia (b)</vt:lpstr>
      <vt:lpstr>3. Zákon 305/2005 (232/2023) 3.1 Návrh na úpravu pred prvým súdnym pojednávaním</vt:lpstr>
      <vt:lpstr>3. Zákon 305/2005 (232/2023) 3.1 Návrh na úpravu pred prvým súdnym pojednávaním</vt:lpstr>
      <vt:lpstr>3. Zákon 305/2005 (232/2023) 3.2 Návrh na úpravu paragrafového znenia (a)</vt:lpstr>
      <vt:lpstr>3. Zákon 305/2005 (232/2023) 3.2 Návrh na úpravu pred prvým súdnym pojednávaním</vt:lpstr>
      <vt:lpstr>3. Zákon 305/2005 (232/2023) 3.2 Návrh na úpravu pred prvým súdnym pojednávaním</vt:lpstr>
      <vt:lpstr>3. Zákon 305/2005 (232/2023) 3.2 Návrh na úpravu paragrafového znenia (b)</vt:lpstr>
      <vt:lpstr>aaa</vt:lpstr>
      <vt:lpstr>BACKUP aaa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Odborný seminár</dc:title>
  <dc:creator>Používateľ systému Windows</dc:creator>
  <cp:lastModifiedBy>Robert</cp:lastModifiedBy>
  <cp:revision>92</cp:revision>
  <dcterms:created xsi:type="dcterms:W3CDTF">2017-03-19T15:40:45Z</dcterms:created>
  <dcterms:modified xsi:type="dcterms:W3CDTF">2022-10-20T09:08:33Z</dcterms:modified>
</cp:coreProperties>
</file>